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301" r:id="rId2"/>
    <p:sldId id="264" r:id="rId3"/>
    <p:sldId id="335" r:id="rId4"/>
    <p:sldId id="308" r:id="rId5"/>
    <p:sldId id="307" r:id="rId6"/>
    <p:sldId id="336" r:id="rId7"/>
    <p:sldId id="338" r:id="rId8"/>
    <p:sldId id="339" r:id="rId9"/>
    <p:sldId id="340" r:id="rId10"/>
    <p:sldId id="341" r:id="rId11"/>
    <p:sldId id="342" r:id="rId12"/>
    <p:sldId id="309" r:id="rId13"/>
    <p:sldId id="343" r:id="rId14"/>
    <p:sldId id="310" r:id="rId15"/>
    <p:sldId id="314" r:id="rId16"/>
    <p:sldId id="316" r:id="rId17"/>
    <p:sldId id="315" r:id="rId18"/>
    <p:sldId id="317" r:id="rId19"/>
    <p:sldId id="318" r:id="rId20"/>
    <p:sldId id="319" r:id="rId21"/>
    <p:sldId id="320" r:id="rId22"/>
    <p:sldId id="324" r:id="rId23"/>
    <p:sldId id="321" r:id="rId24"/>
    <p:sldId id="346" r:id="rId25"/>
    <p:sldId id="344" r:id="rId26"/>
    <p:sldId id="323" r:id="rId27"/>
    <p:sldId id="347" r:id="rId28"/>
    <p:sldId id="348" r:id="rId29"/>
    <p:sldId id="327" r:id="rId30"/>
    <p:sldId id="328" r:id="rId31"/>
    <p:sldId id="330" r:id="rId32"/>
    <p:sldId id="329" r:id="rId33"/>
    <p:sldId id="331" r:id="rId34"/>
    <p:sldId id="302" r:id="rId35"/>
  </p:sldIdLst>
  <p:sldSz cx="12192000" cy="6858000"/>
  <p:notesSz cx="6858000" cy="9144000"/>
  <p:defaultTextStyle>
    <a:defPPr>
      <a:defRPr lang="en-Q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5419"/>
  </p:normalViewPr>
  <p:slideViewPr>
    <p:cSldViewPr snapToGrid="0" snapToObjects="1">
      <p:cViewPr varScale="1">
        <p:scale>
          <a:sx n="111" d="100"/>
          <a:sy n="111" d="100"/>
        </p:scale>
        <p:origin x="11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Q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E00A56-0B0F-2144-ADD4-B0590C763639}" type="datetimeFigureOut">
              <a:rPr lang="en-QA" smtClean="0"/>
              <a:t>2/3/21</a:t>
            </a:fld>
            <a:endParaRPr lang="en-Q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Q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Q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1FD6F-17FD-734A-8602-84FA66BEC6ED}" type="slidenum">
              <a:rPr lang="en-QA" smtClean="0"/>
              <a:t>‹#›</a:t>
            </a:fld>
            <a:endParaRPr lang="en-QA"/>
          </a:p>
        </p:txBody>
      </p:sp>
    </p:spTree>
    <p:extLst>
      <p:ext uri="{BB962C8B-B14F-4D97-AF65-F5344CB8AC3E}">
        <p14:creationId xmlns:p14="http://schemas.microsoft.com/office/powerpoint/2010/main" val="2572822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QA" dirty="0"/>
          </a:p>
        </p:txBody>
      </p:sp>
      <p:sp>
        <p:nvSpPr>
          <p:cNvPr id="4" name="Slide Number Placeholder 3"/>
          <p:cNvSpPr>
            <a:spLocks noGrp="1"/>
          </p:cNvSpPr>
          <p:nvPr>
            <p:ph type="sldNum" sz="quarter" idx="5"/>
          </p:nvPr>
        </p:nvSpPr>
        <p:spPr/>
        <p:txBody>
          <a:bodyPr/>
          <a:lstStyle/>
          <a:p>
            <a:fld id="{0591FD6F-17FD-734A-8602-84FA66BEC6ED}" type="slidenum">
              <a:rPr lang="en-QA" smtClean="0"/>
              <a:t>3</a:t>
            </a:fld>
            <a:endParaRPr lang="en-QA"/>
          </a:p>
        </p:txBody>
      </p:sp>
    </p:spTree>
    <p:extLst>
      <p:ext uri="{BB962C8B-B14F-4D97-AF65-F5344CB8AC3E}">
        <p14:creationId xmlns:p14="http://schemas.microsoft.com/office/powerpoint/2010/main" val="263225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QA" dirty="0"/>
          </a:p>
        </p:txBody>
      </p:sp>
      <p:sp>
        <p:nvSpPr>
          <p:cNvPr id="4" name="Slide Number Placeholder 3"/>
          <p:cNvSpPr>
            <a:spLocks noGrp="1"/>
          </p:cNvSpPr>
          <p:nvPr>
            <p:ph type="sldNum" sz="quarter" idx="5"/>
          </p:nvPr>
        </p:nvSpPr>
        <p:spPr/>
        <p:txBody>
          <a:bodyPr/>
          <a:lstStyle/>
          <a:p>
            <a:fld id="{0591FD6F-17FD-734A-8602-84FA66BEC6ED}" type="slidenum">
              <a:rPr lang="en-QA" smtClean="0"/>
              <a:t>28</a:t>
            </a:fld>
            <a:endParaRPr lang="en-QA"/>
          </a:p>
        </p:txBody>
      </p:sp>
    </p:spTree>
    <p:extLst>
      <p:ext uri="{BB962C8B-B14F-4D97-AF65-F5344CB8AC3E}">
        <p14:creationId xmlns:p14="http://schemas.microsoft.com/office/powerpoint/2010/main" val="3460313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study by de Smit, Maarten H., and J. Van </a:t>
            </a:r>
            <a:r>
              <a:rPr lang="en-US" dirty="0" err="1"/>
              <a:t>Duin</a:t>
            </a:r>
            <a:r>
              <a:rPr lang="en-US" dirty="0"/>
              <a:t> [] later showed that there are secondary structures in these sites that can act to block ribosome binding</a:t>
            </a:r>
          </a:p>
          <a:p>
            <a:endParaRPr lang="en-QA" dirty="0"/>
          </a:p>
        </p:txBody>
      </p:sp>
      <p:sp>
        <p:nvSpPr>
          <p:cNvPr id="4" name="Slide Number Placeholder 3"/>
          <p:cNvSpPr>
            <a:spLocks noGrp="1"/>
          </p:cNvSpPr>
          <p:nvPr>
            <p:ph type="sldNum" sz="quarter" idx="5"/>
          </p:nvPr>
        </p:nvSpPr>
        <p:spPr/>
        <p:txBody>
          <a:bodyPr/>
          <a:lstStyle/>
          <a:p>
            <a:fld id="{0591FD6F-17FD-734A-8602-84FA66BEC6ED}" type="slidenum">
              <a:rPr lang="en-QA" smtClean="0"/>
              <a:t>29</a:t>
            </a:fld>
            <a:endParaRPr lang="en-QA"/>
          </a:p>
        </p:txBody>
      </p:sp>
    </p:spTree>
    <p:extLst>
      <p:ext uri="{BB962C8B-B14F-4D97-AF65-F5344CB8AC3E}">
        <p14:creationId xmlns:p14="http://schemas.microsoft.com/office/powerpoint/2010/main" val="7687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5257F-7A00-B04E-AE16-E0A7A316C1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QA"/>
          </a:p>
        </p:txBody>
      </p:sp>
      <p:sp>
        <p:nvSpPr>
          <p:cNvPr id="3" name="Subtitle 2">
            <a:extLst>
              <a:ext uri="{FF2B5EF4-FFF2-40B4-BE49-F238E27FC236}">
                <a16:creationId xmlns:a16="http://schemas.microsoft.com/office/drawing/2014/main" id="{D2C1CD64-BF98-BA44-AC94-91BA63B1F8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QA"/>
          </a:p>
        </p:txBody>
      </p:sp>
      <p:sp>
        <p:nvSpPr>
          <p:cNvPr id="4" name="Date Placeholder 3">
            <a:extLst>
              <a:ext uri="{FF2B5EF4-FFF2-40B4-BE49-F238E27FC236}">
                <a16:creationId xmlns:a16="http://schemas.microsoft.com/office/drawing/2014/main" id="{4BF0E966-D6DC-1949-8D25-BC4E52D08673}"/>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5" name="Footer Placeholder 4">
            <a:extLst>
              <a:ext uri="{FF2B5EF4-FFF2-40B4-BE49-F238E27FC236}">
                <a16:creationId xmlns:a16="http://schemas.microsoft.com/office/drawing/2014/main" id="{2A0FFF41-B4BE-3246-9377-EDD917F17E81}"/>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8EC9ED95-D7FA-5A46-8249-6DD74B08B791}"/>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404805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7293-2DFF-5048-B700-BD9675DB532C}"/>
              </a:ext>
            </a:extLst>
          </p:cNvPr>
          <p:cNvSpPr>
            <a:spLocks noGrp="1"/>
          </p:cNvSpPr>
          <p:nvPr>
            <p:ph type="title"/>
          </p:nvPr>
        </p:nvSpPr>
        <p:spPr/>
        <p:txBody>
          <a:bodyPr/>
          <a:lstStyle/>
          <a:p>
            <a:r>
              <a:rPr lang="en-US"/>
              <a:t>Click to edit Master title style</a:t>
            </a:r>
            <a:endParaRPr lang="en-QA"/>
          </a:p>
        </p:txBody>
      </p:sp>
      <p:sp>
        <p:nvSpPr>
          <p:cNvPr id="3" name="Vertical Text Placeholder 2">
            <a:extLst>
              <a:ext uri="{FF2B5EF4-FFF2-40B4-BE49-F238E27FC236}">
                <a16:creationId xmlns:a16="http://schemas.microsoft.com/office/drawing/2014/main" id="{4A3EB5CE-AE25-2D41-892E-22684B336E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0B6F0FD9-8590-3546-9124-CAF57935CA79}"/>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5" name="Footer Placeholder 4">
            <a:extLst>
              <a:ext uri="{FF2B5EF4-FFF2-40B4-BE49-F238E27FC236}">
                <a16:creationId xmlns:a16="http://schemas.microsoft.com/office/drawing/2014/main" id="{F25AF5EE-397A-1044-AC45-E370091886D4}"/>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2A51B402-37D6-2C42-8521-A5AD75C66BB3}"/>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90532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57EA0B-BCBE-A445-9B27-29CB1AAC87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QA"/>
          </a:p>
        </p:txBody>
      </p:sp>
      <p:sp>
        <p:nvSpPr>
          <p:cNvPr id="3" name="Vertical Text Placeholder 2">
            <a:extLst>
              <a:ext uri="{FF2B5EF4-FFF2-40B4-BE49-F238E27FC236}">
                <a16:creationId xmlns:a16="http://schemas.microsoft.com/office/drawing/2014/main" id="{AA8AB2DC-F1A4-8F44-B085-986772EB78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A0F7A66A-54C5-D544-9593-A18A9D91122E}"/>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5" name="Footer Placeholder 4">
            <a:extLst>
              <a:ext uri="{FF2B5EF4-FFF2-40B4-BE49-F238E27FC236}">
                <a16:creationId xmlns:a16="http://schemas.microsoft.com/office/drawing/2014/main" id="{00BA21D1-AD58-2D4A-8D97-BFCD9320016E}"/>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F39B63C8-6833-F947-9443-83654433C09F}"/>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23265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1283-F8C4-F746-B813-187869275C97}"/>
              </a:ext>
            </a:extLst>
          </p:cNvPr>
          <p:cNvSpPr>
            <a:spLocks noGrp="1"/>
          </p:cNvSpPr>
          <p:nvPr>
            <p:ph type="title"/>
          </p:nvPr>
        </p:nvSpPr>
        <p:spPr/>
        <p:txBody>
          <a:bodyPr/>
          <a:lstStyle/>
          <a:p>
            <a:r>
              <a:rPr lang="en-US"/>
              <a:t>Click to edit Master title style</a:t>
            </a:r>
            <a:endParaRPr lang="en-QA"/>
          </a:p>
        </p:txBody>
      </p:sp>
      <p:sp>
        <p:nvSpPr>
          <p:cNvPr id="3" name="Content Placeholder 2">
            <a:extLst>
              <a:ext uri="{FF2B5EF4-FFF2-40B4-BE49-F238E27FC236}">
                <a16:creationId xmlns:a16="http://schemas.microsoft.com/office/drawing/2014/main" id="{93C838D6-DCF8-4041-9AA4-B2F26C728B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E0D2A351-FA0D-DB4C-A798-24E79C64F5F2}"/>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5" name="Footer Placeholder 4">
            <a:extLst>
              <a:ext uri="{FF2B5EF4-FFF2-40B4-BE49-F238E27FC236}">
                <a16:creationId xmlns:a16="http://schemas.microsoft.com/office/drawing/2014/main" id="{383D7115-CC43-FC48-9A10-2338817AAD85}"/>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A9B04FEC-197C-7640-B515-D9264150B1A3}"/>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34154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681A3-D7A2-7041-B4FF-D1A5719626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QA"/>
          </a:p>
        </p:txBody>
      </p:sp>
      <p:sp>
        <p:nvSpPr>
          <p:cNvPr id="3" name="Text Placeholder 2">
            <a:extLst>
              <a:ext uri="{FF2B5EF4-FFF2-40B4-BE49-F238E27FC236}">
                <a16:creationId xmlns:a16="http://schemas.microsoft.com/office/drawing/2014/main" id="{2802A4A7-B567-0048-9AFE-3D07C26517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2CCA15-781C-534B-8AC3-BF452491FAC0}"/>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5" name="Footer Placeholder 4">
            <a:extLst>
              <a:ext uri="{FF2B5EF4-FFF2-40B4-BE49-F238E27FC236}">
                <a16:creationId xmlns:a16="http://schemas.microsoft.com/office/drawing/2014/main" id="{501DC1CE-67BC-1547-8BDB-5C605FEDD1E7}"/>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0D821006-9BF0-354B-B141-D2C8383CF0EA}"/>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100430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4BDD-81D5-D142-A727-22820AF01232}"/>
              </a:ext>
            </a:extLst>
          </p:cNvPr>
          <p:cNvSpPr>
            <a:spLocks noGrp="1"/>
          </p:cNvSpPr>
          <p:nvPr>
            <p:ph type="title"/>
          </p:nvPr>
        </p:nvSpPr>
        <p:spPr/>
        <p:txBody>
          <a:bodyPr/>
          <a:lstStyle/>
          <a:p>
            <a:r>
              <a:rPr lang="en-US"/>
              <a:t>Click to edit Master title style</a:t>
            </a:r>
            <a:endParaRPr lang="en-QA"/>
          </a:p>
        </p:txBody>
      </p:sp>
      <p:sp>
        <p:nvSpPr>
          <p:cNvPr id="3" name="Content Placeholder 2">
            <a:extLst>
              <a:ext uri="{FF2B5EF4-FFF2-40B4-BE49-F238E27FC236}">
                <a16:creationId xmlns:a16="http://schemas.microsoft.com/office/drawing/2014/main" id="{6B797F71-10F2-A14D-81E2-BEB2057805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Content Placeholder 3">
            <a:extLst>
              <a:ext uri="{FF2B5EF4-FFF2-40B4-BE49-F238E27FC236}">
                <a16:creationId xmlns:a16="http://schemas.microsoft.com/office/drawing/2014/main" id="{52ABB280-09CE-2A44-9D00-66BEBEBF78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5" name="Date Placeholder 4">
            <a:extLst>
              <a:ext uri="{FF2B5EF4-FFF2-40B4-BE49-F238E27FC236}">
                <a16:creationId xmlns:a16="http://schemas.microsoft.com/office/drawing/2014/main" id="{36397D47-D5F3-5348-9BAE-696D23ABAAD3}"/>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6" name="Footer Placeholder 5">
            <a:extLst>
              <a:ext uri="{FF2B5EF4-FFF2-40B4-BE49-F238E27FC236}">
                <a16:creationId xmlns:a16="http://schemas.microsoft.com/office/drawing/2014/main" id="{DB242907-E3B1-0043-939E-2D8A846A902A}"/>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9E20800B-E8B2-684B-9B57-6C26E3578858}"/>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34259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DF86-A0B4-F44A-A31A-95E3CC8B914E}"/>
              </a:ext>
            </a:extLst>
          </p:cNvPr>
          <p:cNvSpPr>
            <a:spLocks noGrp="1"/>
          </p:cNvSpPr>
          <p:nvPr>
            <p:ph type="title"/>
          </p:nvPr>
        </p:nvSpPr>
        <p:spPr>
          <a:xfrm>
            <a:off x="839788" y="365125"/>
            <a:ext cx="10515600" cy="1325563"/>
          </a:xfrm>
        </p:spPr>
        <p:txBody>
          <a:bodyPr/>
          <a:lstStyle/>
          <a:p>
            <a:r>
              <a:rPr lang="en-US"/>
              <a:t>Click to edit Master title style</a:t>
            </a:r>
            <a:endParaRPr lang="en-QA"/>
          </a:p>
        </p:txBody>
      </p:sp>
      <p:sp>
        <p:nvSpPr>
          <p:cNvPr id="3" name="Text Placeholder 2">
            <a:extLst>
              <a:ext uri="{FF2B5EF4-FFF2-40B4-BE49-F238E27FC236}">
                <a16:creationId xmlns:a16="http://schemas.microsoft.com/office/drawing/2014/main" id="{B4575D27-E7DB-5E4F-81D5-D12E11604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78071C-3A38-9E4F-9D6A-1367BA3649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5" name="Text Placeholder 4">
            <a:extLst>
              <a:ext uri="{FF2B5EF4-FFF2-40B4-BE49-F238E27FC236}">
                <a16:creationId xmlns:a16="http://schemas.microsoft.com/office/drawing/2014/main" id="{5CDA5671-A83E-DE4E-B1F4-7318BC01F7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9934BF-CBC8-D242-A285-203727D8C8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7" name="Date Placeholder 6">
            <a:extLst>
              <a:ext uri="{FF2B5EF4-FFF2-40B4-BE49-F238E27FC236}">
                <a16:creationId xmlns:a16="http://schemas.microsoft.com/office/drawing/2014/main" id="{1E8E922D-7A94-494B-9A4A-501DA80D004D}"/>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8" name="Footer Placeholder 7">
            <a:extLst>
              <a:ext uri="{FF2B5EF4-FFF2-40B4-BE49-F238E27FC236}">
                <a16:creationId xmlns:a16="http://schemas.microsoft.com/office/drawing/2014/main" id="{5C514485-B2D1-BA4A-A5CA-659789F29160}"/>
              </a:ext>
            </a:extLst>
          </p:cNvPr>
          <p:cNvSpPr>
            <a:spLocks noGrp="1"/>
          </p:cNvSpPr>
          <p:nvPr>
            <p:ph type="ftr" sz="quarter" idx="11"/>
          </p:nvPr>
        </p:nvSpPr>
        <p:spPr/>
        <p:txBody>
          <a:bodyPr/>
          <a:lstStyle/>
          <a:p>
            <a:endParaRPr lang="en-QA"/>
          </a:p>
        </p:txBody>
      </p:sp>
      <p:sp>
        <p:nvSpPr>
          <p:cNvPr id="9" name="Slide Number Placeholder 8">
            <a:extLst>
              <a:ext uri="{FF2B5EF4-FFF2-40B4-BE49-F238E27FC236}">
                <a16:creationId xmlns:a16="http://schemas.microsoft.com/office/drawing/2014/main" id="{A49B63AA-FAC5-9A45-8FBC-CEE7FBF9744A}"/>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513362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2A8B-268A-334C-9E95-2FB7DCFCA71E}"/>
              </a:ext>
            </a:extLst>
          </p:cNvPr>
          <p:cNvSpPr>
            <a:spLocks noGrp="1"/>
          </p:cNvSpPr>
          <p:nvPr>
            <p:ph type="title"/>
          </p:nvPr>
        </p:nvSpPr>
        <p:spPr/>
        <p:txBody>
          <a:bodyPr/>
          <a:lstStyle/>
          <a:p>
            <a:r>
              <a:rPr lang="en-US"/>
              <a:t>Click to edit Master title style</a:t>
            </a:r>
            <a:endParaRPr lang="en-QA"/>
          </a:p>
        </p:txBody>
      </p:sp>
      <p:sp>
        <p:nvSpPr>
          <p:cNvPr id="3" name="Date Placeholder 2">
            <a:extLst>
              <a:ext uri="{FF2B5EF4-FFF2-40B4-BE49-F238E27FC236}">
                <a16:creationId xmlns:a16="http://schemas.microsoft.com/office/drawing/2014/main" id="{5773BA73-4BB5-DB43-8F27-F94C850F8FA0}"/>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4" name="Footer Placeholder 3">
            <a:extLst>
              <a:ext uri="{FF2B5EF4-FFF2-40B4-BE49-F238E27FC236}">
                <a16:creationId xmlns:a16="http://schemas.microsoft.com/office/drawing/2014/main" id="{3FA532B1-EA95-D74B-B748-DC7461509A80}"/>
              </a:ext>
            </a:extLst>
          </p:cNvPr>
          <p:cNvSpPr>
            <a:spLocks noGrp="1"/>
          </p:cNvSpPr>
          <p:nvPr>
            <p:ph type="ftr" sz="quarter" idx="11"/>
          </p:nvPr>
        </p:nvSpPr>
        <p:spPr/>
        <p:txBody>
          <a:bodyPr/>
          <a:lstStyle/>
          <a:p>
            <a:endParaRPr lang="en-QA"/>
          </a:p>
        </p:txBody>
      </p:sp>
      <p:sp>
        <p:nvSpPr>
          <p:cNvPr id="5" name="Slide Number Placeholder 4">
            <a:extLst>
              <a:ext uri="{FF2B5EF4-FFF2-40B4-BE49-F238E27FC236}">
                <a16:creationId xmlns:a16="http://schemas.microsoft.com/office/drawing/2014/main" id="{6F836723-4FAC-9840-9A5B-4DF465EC667C}"/>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100951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AD649C-D7F4-5B42-B246-6DEBB143FA53}"/>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3" name="Footer Placeholder 2">
            <a:extLst>
              <a:ext uri="{FF2B5EF4-FFF2-40B4-BE49-F238E27FC236}">
                <a16:creationId xmlns:a16="http://schemas.microsoft.com/office/drawing/2014/main" id="{2A698E6F-0D7F-4040-9452-2C7935E1112D}"/>
              </a:ext>
            </a:extLst>
          </p:cNvPr>
          <p:cNvSpPr>
            <a:spLocks noGrp="1"/>
          </p:cNvSpPr>
          <p:nvPr>
            <p:ph type="ftr" sz="quarter" idx="11"/>
          </p:nvPr>
        </p:nvSpPr>
        <p:spPr/>
        <p:txBody>
          <a:bodyPr/>
          <a:lstStyle/>
          <a:p>
            <a:endParaRPr lang="en-QA"/>
          </a:p>
        </p:txBody>
      </p:sp>
      <p:sp>
        <p:nvSpPr>
          <p:cNvPr id="4" name="Slide Number Placeholder 3">
            <a:extLst>
              <a:ext uri="{FF2B5EF4-FFF2-40B4-BE49-F238E27FC236}">
                <a16:creationId xmlns:a16="http://schemas.microsoft.com/office/drawing/2014/main" id="{071F4BD6-74D3-2044-A6B3-209E87B9446B}"/>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21011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41355-B556-C346-8B49-C0F77CBC4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QA"/>
          </a:p>
        </p:txBody>
      </p:sp>
      <p:sp>
        <p:nvSpPr>
          <p:cNvPr id="3" name="Content Placeholder 2">
            <a:extLst>
              <a:ext uri="{FF2B5EF4-FFF2-40B4-BE49-F238E27FC236}">
                <a16:creationId xmlns:a16="http://schemas.microsoft.com/office/drawing/2014/main" id="{7EE7D652-20E6-6B4C-BE57-CCFC459419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Text Placeholder 3">
            <a:extLst>
              <a:ext uri="{FF2B5EF4-FFF2-40B4-BE49-F238E27FC236}">
                <a16:creationId xmlns:a16="http://schemas.microsoft.com/office/drawing/2014/main" id="{D8D1E2B1-3E01-9C4C-9BA7-410D9B6F2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4E1F73-C1FB-DE42-9B9D-79CD298A29A6}"/>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6" name="Footer Placeholder 5">
            <a:extLst>
              <a:ext uri="{FF2B5EF4-FFF2-40B4-BE49-F238E27FC236}">
                <a16:creationId xmlns:a16="http://schemas.microsoft.com/office/drawing/2014/main" id="{79C9C4D7-BEA1-2A45-9AEE-C7B2DF16B71A}"/>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504A629B-D1CF-F444-855D-886239ECD168}"/>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96241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3AD7-CE88-F24B-A075-C5B1B82482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QA"/>
          </a:p>
        </p:txBody>
      </p:sp>
      <p:sp>
        <p:nvSpPr>
          <p:cNvPr id="3" name="Picture Placeholder 2">
            <a:extLst>
              <a:ext uri="{FF2B5EF4-FFF2-40B4-BE49-F238E27FC236}">
                <a16:creationId xmlns:a16="http://schemas.microsoft.com/office/drawing/2014/main" id="{7718EC44-5B56-1846-9C80-3E693F0059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QA"/>
          </a:p>
        </p:txBody>
      </p:sp>
      <p:sp>
        <p:nvSpPr>
          <p:cNvPr id="4" name="Text Placeholder 3">
            <a:extLst>
              <a:ext uri="{FF2B5EF4-FFF2-40B4-BE49-F238E27FC236}">
                <a16:creationId xmlns:a16="http://schemas.microsoft.com/office/drawing/2014/main" id="{C7755BD0-4B16-0A42-A160-A29DE51135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AB3E0D-9862-3C41-997D-D25612E098CB}"/>
              </a:ext>
            </a:extLst>
          </p:cNvPr>
          <p:cNvSpPr>
            <a:spLocks noGrp="1"/>
          </p:cNvSpPr>
          <p:nvPr>
            <p:ph type="dt" sz="half" idx="10"/>
          </p:nvPr>
        </p:nvSpPr>
        <p:spPr/>
        <p:txBody>
          <a:bodyPr/>
          <a:lstStyle/>
          <a:p>
            <a:fld id="{414EBEF6-5609-CE49-8310-265A9305FA09}" type="datetimeFigureOut">
              <a:rPr lang="en-QA" smtClean="0"/>
              <a:t>2/3/21</a:t>
            </a:fld>
            <a:endParaRPr lang="en-QA"/>
          </a:p>
        </p:txBody>
      </p:sp>
      <p:sp>
        <p:nvSpPr>
          <p:cNvPr id="6" name="Footer Placeholder 5">
            <a:extLst>
              <a:ext uri="{FF2B5EF4-FFF2-40B4-BE49-F238E27FC236}">
                <a16:creationId xmlns:a16="http://schemas.microsoft.com/office/drawing/2014/main" id="{C6119434-C43B-504C-97CD-9E0F2780FEA3}"/>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74EAF507-A6CB-7B43-A97F-C7234EFA8381}"/>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16054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C5CC8E-9C77-2949-A346-D549FA8606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QA"/>
          </a:p>
        </p:txBody>
      </p:sp>
      <p:sp>
        <p:nvSpPr>
          <p:cNvPr id="3" name="Text Placeholder 2">
            <a:extLst>
              <a:ext uri="{FF2B5EF4-FFF2-40B4-BE49-F238E27FC236}">
                <a16:creationId xmlns:a16="http://schemas.microsoft.com/office/drawing/2014/main" id="{4E7C34F5-D76D-5B44-A4EE-465EA90074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104F28CD-7178-8C4E-8636-833594FA92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EBEF6-5609-CE49-8310-265A9305FA09}" type="datetimeFigureOut">
              <a:rPr lang="en-QA" smtClean="0"/>
              <a:t>2/3/21</a:t>
            </a:fld>
            <a:endParaRPr lang="en-QA"/>
          </a:p>
        </p:txBody>
      </p:sp>
      <p:sp>
        <p:nvSpPr>
          <p:cNvPr id="5" name="Footer Placeholder 4">
            <a:extLst>
              <a:ext uri="{FF2B5EF4-FFF2-40B4-BE49-F238E27FC236}">
                <a16:creationId xmlns:a16="http://schemas.microsoft.com/office/drawing/2014/main" id="{281B9F26-806D-B54F-9B04-DCCAADEAC6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QA"/>
          </a:p>
        </p:txBody>
      </p:sp>
      <p:sp>
        <p:nvSpPr>
          <p:cNvPr id="6" name="Slide Number Placeholder 5">
            <a:extLst>
              <a:ext uri="{FF2B5EF4-FFF2-40B4-BE49-F238E27FC236}">
                <a16:creationId xmlns:a16="http://schemas.microsoft.com/office/drawing/2014/main" id="{BADE5784-7C39-4D49-A827-36CF9D2D78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CD445-B4C9-CF47-9CC5-C2544E25FD1B}" type="slidenum">
              <a:rPr lang="en-QA" smtClean="0"/>
              <a:t>‹#›</a:t>
            </a:fld>
            <a:endParaRPr lang="en-QA"/>
          </a:p>
        </p:txBody>
      </p:sp>
    </p:spTree>
    <p:extLst>
      <p:ext uri="{BB962C8B-B14F-4D97-AF65-F5344CB8AC3E}">
        <p14:creationId xmlns:p14="http://schemas.microsoft.com/office/powerpoint/2010/main" val="201767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Q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18A2D-1C5E-9B4A-85D1-5774D276A80B}"/>
              </a:ext>
            </a:extLst>
          </p:cNvPr>
          <p:cNvSpPr>
            <a:spLocks noGrp="1"/>
          </p:cNvSpPr>
          <p:nvPr>
            <p:ph type="ctrTitle"/>
          </p:nvPr>
        </p:nvSpPr>
        <p:spPr>
          <a:xfrm>
            <a:off x="1524000" y="390843"/>
            <a:ext cx="9144000" cy="2387600"/>
          </a:xfrm>
        </p:spPr>
        <p:txBody>
          <a:bodyPr/>
          <a:lstStyle/>
          <a:p>
            <a:r>
              <a:rPr lang="en-QA" dirty="0"/>
              <a:t>AI for Medicine </a:t>
            </a:r>
          </a:p>
        </p:txBody>
      </p:sp>
      <p:sp>
        <p:nvSpPr>
          <p:cNvPr id="3" name="Subtitle 2">
            <a:extLst>
              <a:ext uri="{FF2B5EF4-FFF2-40B4-BE49-F238E27FC236}">
                <a16:creationId xmlns:a16="http://schemas.microsoft.com/office/drawing/2014/main" id="{7F3DAD48-F178-924A-855C-C37710EF0ADE}"/>
              </a:ext>
            </a:extLst>
          </p:cNvPr>
          <p:cNvSpPr>
            <a:spLocks noGrp="1"/>
          </p:cNvSpPr>
          <p:nvPr>
            <p:ph type="subTitle" idx="1"/>
          </p:nvPr>
        </p:nvSpPr>
        <p:spPr>
          <a:xfrm>
            <a:off x="1524000" y="2968054"/>
            <a:ext cx="9144000" cy="2250122"/>
          </a:xfrm>
        </p:spPr>
        <p:txBody>
          <a:bodyPr>
            <a:noAutofit/>
          </a:bodyPr>
          <a:lstStyle/>
          <a:p>
            <a:r>
              <a:rPr lang="en-QA" sz="2800" b="1" dirty="0">
                <a:solidFill>
                  <a:srgbClr val="00B0F0"/>
                </a:solidFill>
              </a:rPr>
              <a:t>Lecture 6: </a:t>
            </a:r>
          </a:p>
          <a:p>
            <a:r>
              <a:rPr lang="en-QA" sz="2800" b="1" dirty="0">
                <a:solidFill>
                  <a:srgbClr val="00B0F0"/>
                </a:solidFill>
              </a:rPr>
              <a:t>Molecular Genetics and Machine Learning</a:t>
            </a:r>
          </a:p>
          <a:p>
            <a:endParaRPr lang="en-QA" sz="2800" dirty="0"/>
          </a:p>
          <a:p>
            <a:r>
              <a:rPr lang="en-QA" sz="2800" dirty="0"/>
              <a:t>February 3, 2021</a:t>
            </a:r>
          </a:p>
          <a:p>
            <a:r>
              <a:rPr lang="en-QA" sz="2800" dirty="0"/>
              <a:t>Mohammad Hammoud</a:t>
            </a:r>
          </a:p>
          <a:p>
            <a:r>
              <a:rPr lang="en-QA" sz="2800" b="1" dirty="0">
                <a:solidFill>
                  <a:srgbClr val="FF0000"/>
                </a:solidFill>
              </a:rPr>
              <a:t>Carnegie Mellon University in Qatar</a:t>
            </a:r>
          </a:p>
        </p:txBody>
      </p:sp>
    </p:spTree>
    <p:extLst>
      <p:ext uri="{BB962C8B-B14F-4D97-AF65-F5344CB8AC3E}">
        <p14:creationId xmlns:p14="http://schemas.microsoft.com/office/powerpoint/2010/main" val="1625015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a:cxnSpLocks/>
          </p:cNvCxnSpPr>
          <p:nvPr/>
        </p:nvCxnSpPr>
        <p:spPr>
          <a:xfrm>
            <a:off x="2671120" y="2916195"/>
            <a:ext cx="1480750" cy="33486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120359" cy="830997"/>
          </a:xfrm>
          <a:prstGeom prst="rect">
            <a:avLst/>
          </a:prstGeom>
          <a:noFill/>
        </p:spPr>
        <p:txBody>
          <a:bodyPr wrap="none" rtlCol="0">
            <a:spAutoFit/>
          </a:bodyPr>
          <a:lstStyle/>
          <a:p>
            <a:r>
              <a:rPr lang="en-GB" sz="2400" b="1" dirty="0"/>
              <a:t>A </a:t>
            </a:r>
            <a:r>
              <a:rPr lang="en-GB" sz="2400" b="1" i="1" dirty="0">
                <a:solidFill>
                  <a:srgbClr val="00B0F0"/>
                </a:solidFill>
              </a:rPr>
              <a:t>linearly separable</a:t>
            </a:r>
            <a:r>
              <a:rPr lang="en-GB" sz="2400" b="1" dirty="0"/>
              <a:t> space and</a:t>
            </a:r>
          </a:p>
          <a:p>
            <a:r>
              <a:rPr lang="en-GB" sz="2400" b="1" dirty="0"/>
              <a:t>another workable perceptron! </a:t>
            </a:r>
          </a:p>
        </p:txBody>
      </p:sp>
    </p:spTree>
    <p:extLst>
      <p:ext uri="{BB962C8B-B14F-4D97-AF65-F5344CB8AC3E}">
        <p14:creationId xmlns:p14="http://schemas.microsoft.com/office/powerpoint/2010/main" val="1366218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a:cxnSpLocks/>
          </p:cNvCxnSpPr>
          <p:nvPr/>
        </p:nvCxnSpPr>
        <p:spPr>
          <a:xfrm>
            <a:off x="3447535" y="2940908"/>
            <a:ext cx="283205" cy="28791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977388" cy="2308324"/>
          </a:xfrm>
          <a:prstGeom prst="rect">
            <a:avLst/>
          </a:prstGeom>
          <a:noFill/>
        </p:spPr>
        <p:txBody>
          <a:bodyPr wrap="none" rtlCol="0">
            <a:spAutoFit/>
          </a:bodyPr>
          <a:lstStyle/>
          <a:p>
            <a:r>
              <a:rPr lang="en-GB" sz="2400" b="1" dirty="0"/>
              <a:t>Yet, another valid hyperplane</a:t>
            </a:r>
          </a:p>
          <a:p>
            <a:r>
              <a:rPr lang="en-GB" sz="2400" b="1" dirty="0"/>
              <a:t>that can be learnt by a perceptron!</a:t>
            </a:r>
          </a:p>
          <a:p>
            <a:endParaRPr lang="en-GB" sz="2400" b="1" dirty="0"/>
          </a:p>
          <a:p>
            <a:r>
              <a:rPr lang="en-GB" sz="2400" i="1" dirty="0"/>
              <a:t>If there are many hyperplanes, the </a:t>
            </a:r>
            <a:br>
              <a:rPr lang="en-GB" sz="2400" i="1" dirty="0"/>
            </a:br>
            <a:r>
              <a:rPr lang="en-GB" sz="2400" i="1" dirty="0"/>
              <a:t>perceptron will converge to one of </a:t>
            </a:r>
            <a:br>
              <a:rPr lang="en-GB" sz="2400" i="1" dirty="0"/>
            </a:br>
            <a:r>
              <a:rPr lang="en-GB" sz="2400" i="1" dirty="0"/>
              <a:t>them &amp; classify correctly all examples</a:t>
            </a:r>
          </a:p>
        </p:txBody>
      </p:sp>
      <p:sp>
        <p:nvSpPr>
          <p:cNvPr id="24" name="Rounded Rectangle 23">
            <a:extLst>
              <a:ext uri="{FF2B5EF4-FFF2-40B4-BE49-F238E27FC236}">
                <a16:creationId xmlns:a16="http://schemas.microsoft.com/office/drawing/2014/main" id="{1807601C-58AD-D24B-8E1A-1C53B67284B7}"/>
              </a:ext>
            </a:extLst>
          </p:cNvPr>
          <p:cNvSpPr/>
          <p:nvPr/>
        </p:nvSpPr>
        <p:spPr>
          <a:xfrm>
            <a:off x="672440" y="5996995"/>
            <a:ext cx="10847119" cy="612136"/>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b="1" dirty="0">
                <a:solidFill>
                  <a:schemeClr val="tx1"/>
                </a:solidFill>
              </a:rPr>
              <a:t>But, how to </a:t>
            </a:r>
            <a:r>
              <a:rPr lang="en-QA" sz="2400" b="1" i="1" dirty="0">
                <a:solidFill>
                  <a:schemeClr val="tx1"/>
                </a:solidFill>
              </a:rPr>
              <a:t>represent</a:t>
            </a:r>
            <a:r>
              <a:rPr lang="en-QA" sz="2400" b="1" dirty="0">
                <a:solidFill>
                  <a:schemeClr val="tx1"/>
                </a:solidFill>
              </a:rPr>
              <a:t> the given examples in a computer program like perceptron?</a:t>
            </a:r>
          </a:p>
        </p:txBody>
      </p:sp>
    </p:spTree>
    <p:extLst>
      <p:ext uri="{BB962C8B-B14F-4D97-AF65-F5344CB8AC3E}">
        <p14:creationId xmlns:p14="http://schemas.microsoft.com/office/powerpoint/2010/main" val="377553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Abstraction</a:t>
            </a:r>
            <a:r>
              <a:rPr lang="en-GB" dirty="0"/>
              <a:t> to </a:t>
            </a:r>
            <a:r>
              <a:rPr lang="en-GB" b="1" i="1" dirty="0"/>
              <a:t>Representation</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Consider again the problem of detecting whether an email is a spam or not a spam</a:t>
            </a:r>
            <a:endParaRPr lang="en-US" i="1" dirty="0"/>
          </a:p>
        </p:txBody>
      </p:sp>
      <p:sp>
        <p:nvSpPr>
          <p:cNvPr id="4" name="Oval 3">
            <a:extLst>
              <a:ext uri="{FF2B5EF4-FFF2-40B4-BE49-F238E27FC236}">
                <a16:creationId xmlns:a16="http://schemas.microsoft.com/office/drawing/2014/main" id="{07344DDF-4403-8E46-9595-AC5918B3DE7E}"/>
              </a:ext>
            </a:extLst>
          </p:cNvPr>
          <p:cNvSpPr/>
          <p:nvPr/>
        </p:nvSpPr>
        <p:spPr>
          <a:xfrm>
            <a:off x="3470260" y="3499242"/>
            <a:ext cx="2013995" cy="1953228"/>
          </a:xfrm>
          <a:prstGeom prst="ellipse">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t>Linear Binary Classifier</a:t>
            </a:r>
          </a:p>
        </p:txBody>
      </p:sp>
      <p:sp>
        <p:nvSpPr>
          <p:cNvPr id="13" name="TextBox 12">
            <a:extLst>
              <a:ext uri="{FF2B5EF4-FFF2-40B4-BE49-F238E27FC236}">
                <a16:creationId xmlns:a16="http://schemas.microsoft.com/office/drawing/2014/main" id="{19B76A6C-157E-D646-A653-46757F3D758A}"/>
              </a:ext>
            </a:extLst>
          </p:cNvPr>
          <p:cNvSpPr txBox="1"/>
          <p:nvPr/>
        </p:nvSpPr>
        <p:spPr>
          <a:xfrm>
            <a:off x="1747227" y="4202140"/>
            <a:ext cx="981359" cy="523220"/>
          </a:xfrm>
          <a:prstGeom prst="rect">
            <a:avLst/>
          </a:prstGeom>
          <a:noFill/>
        </p:spPr>
        <p:txBody>
          <a:bodyPr wrap="none" rtlCol="0">
            <a:spAutoFit/>
          </a:bodyPr>
          <a:lstStyle/>
          <a:p>
            <a:r>
              <a:rPr lang="en-QA" sz="2800" dirty="0"/>
              <a:t>Email</a:t>
            </a:r>
          </a:p>
        </p:txBody>
      </p:sp>
      <p:sp>
        <p:nvSpPr>
          <p:cNvPr id="19" name="TextBox 18">
            <a:extLst>
              <a:ext uri="{FF2B5EF4-FFF2-40B4-BE49-F238E27FC236}">
                <a16:creationId xmlns:a16="http://schemas.microsoft.com/office/drawing/2014/main" id="{5FF5535A-32AF-764E-97F1-03D209C8E0A0}"/>
              </a:ext>
            </a:extLst>
          </p:cNvPr>
          <p:cNvSpPr txBox="1"/>
          <p:nvPr/>
        </p:nvSpPr>
        <p:spPr>
          <a:xfrm>
            <a:off x="1747227" y="2759914"/>
            <a:ext cx="1160895" cy="523220"/>
          </a:xfrm>
          <a:prstGeom prst="rect">
            <a:avLst/>
          </a:prstGeom>
          <a:noFill/>
        </p:spPr>
        <p:txBody>
          <a:bodyPr wrap="none" rtlCol="0">
            <a:spAutoFit/>
          </a:bodyPr>
          <a:lstStyle/>
          <a:p>
            <a:r>
              <a:rPr lang="en-QA" sz="2800" b="1" dirty="0"/>
              <a:t>Input</a:t>
            </a:r>
            <a:r>
              <a:rPr lang="en-QA" sz="2800" dirty="0"/>
              <a:t>: </a:t>
            </a:r>
          </a:p>
        </p:txBody>
      </p:sp>
      <p:sp>
        <p:nvSpPr>
          <p:cNvPr id="22" name="TextBox 21">
            <a:extLst>
              <a:ext uri="{FF2B5EF4-FFF2-40B4-BE49-F238E27FC236}">
                <a16:creationId xmlns:a16="http://schemas.microsoft.com/office/drawing/2014/main" id="{98A4509E-7E19-A04B-998B-36CA48B05C34}"/>
              </a:ext>
            </a:extLst>
          </p:cNvPr>
          <p:cNvSpPr txBox="1"/>
          <p:nvPr/>
        </p:nvSpPr>
        <p:spPr>
          <a:xfrm>
            <a:off x="6917869" y="2759914"/>
            <a:ext cx="1431802" cy="523220"/>
          </a:xfrm>
          <a:prstGeom prst="rect">
            <a:avLst/>
          </a:prstGeom>
          <a:noFill/>
        </p:spPr>
        <p:txBody>
          <a:bodyPr wrap="none" rtlCol="0">
            <a:spAutoFit/>
          </a:bodyPr>
          <a:lstStyle/>
          <a:p>
            <a:r>
              <a:rPr lang="en-QA" sz="2800" b="1" dirty="0"/>
              <a:t>Output</a:t>
            </a:r>
            <a:r>
              <a:rPr lang="en-QA" sz="2800" dirty="0"/>
              <a:t>: </a:t>
            </a:r>
          </a:p>
        </p:txBody>
      </p:sp>
      <p:cxnSp>
        <p:nvCxnSpPr>
          <p:cNvPr id="24" name="Straight Connector 23">
            <a:extLst>
              <a:ext uri="{FF2B5EF4-FFF2-40B4-BE49-F238E27FC236}">
                <a16:creationId xmlns:a16="http://schemas.microsoft.com/office/drawing/2014/main" id="{946A2851-CD89-F445-B575-D2497C4356F9}"/>
              </a:ext>
            </a:extLst>
          </p:cNvPr>
          <p:cNvCxnSpPr>
            <a:cxnSpLocks/>
          </p:cNvCxnSpPr>
          <p:nvPr/>
        </p:nvCxnSpPr>
        <p:spPr>
          <a:xfrm>
            <a:off x="5916377" y="3657599"/>
            <a:ext cx="0" cy="16223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E6D8F50-3107-0342-9FD9-73FD0BB40B1C}"/>
              </a:ext>
            </a:extLst>
          </p:cNvPr>
          <p:cNvCxnSpPr>
            <a:cxnSpLocks/>
            <a:stCxn id="4" idx="6"/>
          </p:cNvCxnSpPr>
          <p:nvPr/>
        </p:nvCxnSpPr>
        <p:spPr>
          <a:xfrm>
            <a:off x="5484255" y="4475856"/>
            <a:ext cx="43212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638495B-83D6-4541-90BE-853610B0443C}"/>
              </a:ext>
            </a:extLst>
          </p:cNvPr>
          <p:cNvCxnSpPr/>
          <p:nvPr/>
        </p:nvCxnSpPr>
        <p:spPr>
          <a:xfrm>
            <a:off x="5916377" y="3657599"/>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D553FE-F354-6B4B-AE6C-0ABD49F88426}"/>
              </a:ext>
            </a:extLst>
          </p:cNvPr>
          <p:cNvCxnSpPr/>
          <p:nvPr/>
        </p:nvCxnSpPr>
        <p:spPr>
          <a:xfrm>
            <a:off x="5916377" y="5279988"/>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1B253B1-5BE7-8546-BA9F-A6AF461FA947}"/>
              </a:ext>
            </a:extLst>
          </p:cNvPr>
          <p:cNvSpPr txBox="1"/>
          <p:nvPr/>
        </p:nvSpPr>
        <p:spPr>
          <a:xfrm>
            <a:off x="6917869" y="3395989"/>
            <a:ext cx="997389" cy="523220"/>
          </a:xfrm>
          <a:prstGeom prst="rect">
            <a:avLst/>
          </a:prstGeom>
          <a:noFill/>
        </p:spPr>
        <p:txBody>
          <a:bodyPr wrap="none" rtlCol="0">
            <a:spAutoFit/>
          </a:bodyPr>
          <a:lstStyle/>
          <a:p>
            <a:r>
              <a:rPr lang="en-QA" sz="2800" dirty="0"/>
              <a:t>Spam</a:t>
            </a:r>
          </a:p>
        </p:txBody>
      </p:sp>
      <p:sp>
        <p:nvSpPr>
          <p:cNvPr id="37" name="TextBox 36">
            <a:extLst>
              <a:ext uri="{FF2B5EF4-FFF2-40B4-BE49-F238E27FC236}">
                <a16:creationId xmlns:a16="http://schemas.microsoft.com/office/drawing/2014/main" id="{D99575CF-82EB-5147-AE97-0E336EEF003C}"/>
              </a:ext>
            </a:extLst>
          </p:cNvPr>
          <p:cNvSpPr txBox="1"/>
          <p:nvPr/>
        </p:nvSpPr>
        <p:spPr>
          <a:xfrm>
            <a:off x="6917869" y="4966353"/>
            <a:ext cx="1620957" cy="523220"/>
          </a:xfrm>
          <a:prstGeom prst="rect">
            <a:avLst/>
          </a:prstGeom>
          <a:noFill/>
        </p:spPr>
        <p:txBody>
          <a:bodyPr wrap="none" rtlCol="0">
            <a:spAutoFit/>
          </a:bodyPr>
          <a:lstStyle/>
          <a:p>
            <a:r>
              <a:rPr lang="en-QA" sz="2800" dirty="0"/>
              <a:t>Not Spam</a:t>
            </a:r>
          </a:p>
        </p:txBody>
      </p:sp>
      <p:sp>
        <p:nvSpPr>
          <p:cNvPr id="38" name="TextBox 37">
            <a:extLst>
              <a:ext uri="{FF2B5EF4-FFF2-40B4-BE49-F238E27FC236}">
                <a16:creationId xmlns:a16="http://schemas.microsoft.com/office/drawing/2014/main" id="{02277757-6D0E-7048-BEA6-2A8084B75D3D}"/>
              </a:ext>
            </a:extLst>
          </p:cNvPr>
          <p:cNvSpPr txBox="1"/>
          <p:nvPr/>
        </p:nvSpPr>
        <p:spPr>
          <a:xfrm>
            <a:off x="3530812" y="2759914"/>
            <a:ext cx="1926553" cy="523220"/>
          </a:xfrm>
          <a:prstGeom prst="rect">
            <a:avLst/>
          </a:prstGeom>
          <a:noFill/>
        </p:spPr>
        <p:txBody>
          <a:bodyPr wrap="none" rtlCol="0">
            <a:spAutoFit/>
          </a:bodyPr>
          <a:lstStyle/>
          <a:p>
            <a:r>
              <a:rPr lang="en-QA" sz="2800" b="1" dirty="0">
                <a:solidFill>
                  <a:srgbClr val="00B0F0"/>
                </a:solidFill>
              </a:rPr>
              <a:t>Perceptron</a:t>
            </a:r>
            <a:r>
              <a:rPr lang="en-QA" sz="2800" dirty="0"/>
              <a:t>:</a:t>
            </a:r>
          </a:p>
        </p:txBody>
      </p:sp>
      <p:cxnSp>
        <p:nvCxnSpPr>
          <p:cNvPr id="40" name="Straight Arrow Connector 39">
            <a:extLst>
              <a:ext uri="{FF2B5EF4-FFF2-40B4-BE49-F238E27FC236}">
                <a16:creationId xmlns:a16="http://schemas.microsoft.com/office/drawing/2014/main" id="{7438600C-6B39-8749-A1BE-C26AF33EC6B4}"/>
              </a:ext>
            </a:extLst>
          </p:cNvPr>
          <p:cNvCxnSpPr>
            <a:endCxn id="4" idx="2"/>
          </p:cNvCxnSpPr>
          <p:nvPr/>
        </p:nvCxnSpPr>
        <p:spPr>
          <a:xfrm>
            <a:off x="2829191" y="4463750"/>
            <a:ext cx="641069" cy="1210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A203252-FE55-F745-A846-029DA02ED5B6}"/>
              </a:ext>
            </a:extLst>
          </p:cNvPr>
          <p:cNvSpPr txBox="1"/>
          <p:nvPr/>
        </p:nvSpPr>
        <p:spPr>
          <a:xfrm>
            <a:off x="8761247" y="3429000"/>
            <a:ext cx="494046" cy="461665"/>
          </a:xfrm>
          <a:prstGeom prst="rect">
            <a:avLst/>
          </a:prstGeom>
          <a:noFill/>
        </p:spPr>
        <p:txBody>
          <a:bodyPr wrap="none" rtlCol="0">
            <a:spAutoFit/>
          </a:bodyPr>
          <a:lstStyle/>
          <a:p>
            <a:r>
              <a:rPr lang="en-QA" sz="2400" b="1" dirty="0">
                <a:solidFill>
                  <a:srgbClr val="FF0000"/>
                </a:solidFill>
              </a:rPr>
              <a:t>+1</a:t>
            </a:r>
          </a:p>
        </p:txBody>
      </p:sp>
      <p:sp>
        <p:nvSpPr>
          <p:cNvPr id="21" name="TextBox 20">
            <a:extLst>
              <a:ext uri="{FF2B5EF4-FFF2-40B4-BE49-F238E27FC236}">
                <a16:creationId xmlns:a16="http://schemas.microsoft.com/office/drawing/2014/main" id="{1917F557-C6DD-FF4F-958E-E7A06AC862CD}"/>
              </a:ext>
            </a:extLst>
          </p:cNvPr>
          <p:cNvSpPr txBox="1"/>
          <p:nvPr/>
        </p:nvSpPr>
        <p:spPr>
          <a:xfrm>
            <a:off x="8806234" y="5049155"/>
            <a:ext cx="434734" cy="461665"/>
          </a:xfrm>
          <a:prstGeom prst="rect">
            <a:avLst/>
          </a:prstGeom>
          <a:noFill/>
        </p:spPr>
        <p:txBody>
          <a:bodyPr wrap="none" rtlCol="0">
            <a:spAutoFit/>
          </a:bodyPr>
          <a:lstStyle/>
          <a:p>
            <a:r>
              <a:rPr lang="en-QA" sz="2400" b="1" dirty="0">
                <a:solidFill>
                  <a:srgbClr val="FF0000"/>
                </a:solidFill>
              </a:rPr>
              <a:t>-1</a:t>
            </a:r>
          </a:p>
        </p:txBody>
      </p:sp>
      <p:sp>
        <p:nvSpPr>
          <p:cNvPr id="7" name="Rectangle 6">
            <a:extLst>
              <a:ext uri="{FF2B5EF4-FFF2-40B4-BE49-F238E27FC236}">
                <a16:creationId xmlns:a16="http://schemas.microsoft.com/office/drawing/2014/main" id="{7423FE5B-1836-3C4D-AC0C-9B8E41067FB1}"/>
              </a:ext>
            </a:extLst>
          </p:cNvPr>
          <p:cNvSpPr/>
          <p:nvPr/>
        </p:nvSpPr>
        <p:spPr>
          <a:xfrm>
            <a:off x="457626" y="5785445"/>
            <a:ext cx="11276747" cy="830997"/>
          </a:xfrm>
          <a:prstGeom prst="rect">
            <a:avLst/>
          </a:prstGeom>
        </p:spPr>
        <p:txBody>
          <a:bodyPr wrap="square">
            <a:spAutoFit/>
          </a:bodyPr>
          <a:lstStyle/>
          <a:p>
            <a:r>
              <a:rPr lang="en-US" sz="2400" dirty="0"/>
              <a:t>An email can be represented as a </a:t>
            </a:r>
            <a:r>
              <a:rPr lang="en-US" sz="2400" dirty="0">
                <a:solidFill>
                  <a:srgbClr val="FF0000"/>
                </a:solidFill>
              </a:rPr>
              <a:t>vector</a:t>
            </a:r>
            <a:r>
              <a:rPr lang="en-US" sz="2400" dirty="0"/>
              <a:t> </a:t>
            </a:r>
            <a:r>
              <a:rPr lang="en-US" sz="2400" b="1" dirty="0">
                <a:solidFill>
                  <a:srgbClr val="FF0000"/>
                </a:solidFill>
              </a:rPr>
              <a:t>x</a:t>
            </a:r>
            <a:r>
              <a:rPr lang="en-US" sz="2400" dirty="0">
                <a:solidFill>
                  <a:srgbClr val="FF0000"/>
                </a:solidFill>
              </a:rPr>
              <a:t> = [</a:t>
            </a:r>
            <a:r>
              <a:rPr lang="en-US" sz="2400" b="1" dirty="0">
                <a:solidFill>
                  <a:srgbClr val="FF0000"/>
                </a:solidFill>
              </a:rPr>
              <a:t>x</a:t>
            </a:r>
            <a:r>
              <a:rPr lang="en-US" sz="2400" b="1" baseline="-25000" dirty="0">
                <a:solidFill>
                  <a:srgbClr val="FF0000"/>
                </a:solidFill>
              </a:rPr>
              <a:t>1</a:t>
            </a:r>
            <a:r>
              <a:rPr lang="en-US" sz="2400" dirty="0">
                <a:solidFill>
                  <a:srgbClr val="FF0000"/>
                </a:solidFill>
              </a:rPr>
              <a:t>, </a:t>
            </a:r>
            <a:r>
              <a:rPr lang="en-US" sz="2400" b="1" dirty="0">
                <a:solidFill>
                  <a:srgbClr val="FF0000"/>
                </a:solidFill>
              </a:rPr>
              <a:t>x</a:t>
            </a:r>
            <a:r>
              <a:rPr lang="en-US" sz="2400" b="1" baseline="-25000" dirty="0">
                <a:solidFill>
                  <a:srgbClr val="FF0000"/>
                </a:solidFill>
              </a:rPr>
              <a:t>2</a:t>
            </a:r>
            <a:r>
              <a:rPr lang="en-US" sz="2400" dirty="0">
                <a:solidFill>
                  <a:srgbClr val="FF0000"/>
                </a:solidFill>
              </a:rPr>
              <a:t>, . . . , </a:t>
            </a:r>
            <a:r>
              <a:rPr lang="en-US" sz="2400" b="1" dirty="0" err="1">
                <a:solidFill>
                  <a:srgbClr val="FF0000"/>
                </a:solidFill>
              </a:rPr>
              <a:t>x</a:t>
            </a:r>
            <a:r>
              <a:rPr lang="en-US" sz="2400" b="1" baseline="-25000" dirty="0" err="1">
                <a:solidFill>
                  <a:srgbClr val="FF0000"/>
                </a:solidFill>
              </a:rPr>
              <a:t>d</a:t>
            </a:r>
            <a:r>
              <a:rPr lang="en-US" sz="2400" dirty="0">
                <a:solidFill>
                  <a:srgbClr val="FF0000"/>
                </a:solidFill>
              </a:rPr>
              <a:t>]</a:t>
            </a:r>
            <a:r>
              <a:rPr lang="en-US" sz="2400" dirty="0"/>
              <a:t>, with each component </a:t>
            </a:r>
            <a:r>
              <a:rPr lang="en-US" sz="2400" b="1" dirty="0">
                <a:solidFill>
                  <a:srgbClr val="FF0000"/>
                </a:solidFill>
              </a:rPr>
              <a:t>x</a:t>
            </a:r>
            <a:r>
              <a:rPr lang="en-US" sz="2400" b="1" baseline="-25000" dirty="0">
                <a:solidFill>
                  <a:srgbClr val="FF0000"/>
                </a:solidFill>
              </a:rPr>
              <a:t>i</a:t>
            </a:r>
            <a:r>
              <a:rPr lang="en-US" sz="2400" dirty="0"/>
              <a:t> corresponding to the presence (</a:t>
            </a:r>
            <a:r>
              <a:rPr lang="en-US" sz="2400" b="1" dirty="0">
                <a:solidFill>
                  <a:srgbClr val="FF0000"/>
                </a:solidFill>
              </a:rPr>
              <a:t>x</a:t>
            </a:r>
            <a:r>
              <a:rPr lang="en-US" sz="2400" b="1" baseline="-25000" dirty="0">
                <a:solidFill>
                  <a:srgbClr val="FF0000"/>
                </a:solidFill>
              </a:rPr>
              <a:t>i</a:t>
            </a:r>
            <a:r>
              <a:rPr lang="en-US" sz="2400" dirty="0"/>
              <a:t> = 1) or absence (</a:t>
            </a:r>
            <a:r>
              <a:rPr lang="en-US" sz="2400" b="1" dirty="0">
                <a:solidFill>
                  <a:srgbClr val="FF0000"/>
                </a:solidFill>
              </a:rPr>
              <a:t>x</a:t>
            </a:r>
            <a:r>
              <a:rPr lang="en-US" sz="2400" b="1" baseline="-25000" dirty="0">
                <a:solidFill>
                  <a:srgbClr val="FF0000"/>
                </a:solidFill>
              </a:rPr>
              <a:t>i</a:t>
            </a:r>
            <a:r>
              <a:rPr lang="en-US" sz="2400" dirty="0"/>
              <a:t> = 0) of a particular </a:t>
            </a:r>
            <a:r>
              <a:rPr lang="en-US" sz="2400" i="1" u="sng" dirty="0"/>
              <a:t>word</a:t>
            </a:r>
            <a:r>
              <a:rPr lang="en-US" sz="2400" dirty="0"/>
              <a:t> in the email</a:t>
            </a:r>
            <a:endParaRPr lang="en-QA" sz="2400" dirty="0"/>
          </a:p>
        </p:txBody>
      </p:sp>
      <p:cxnSp>
        <p:nvCxnSpPr>
          <p:cNvPr id="9" name="Curved Connector 8">
            <a:extLst>
              <a:ext uri="{FF2B5EF4-FFF2-40B4-BE49-F238E27FC236}">
                <a16:creationId xmlns:a16="http://schemas.microsoft.com/office/drawing/2014/main" id="{E5F47385-9D34-314E-B0DF-C71FE3F21EC1}"/>
              </a:ext>
            </a:extLst>
          </p:cNvPr>
          <p:cNvCxnSpPr>
            <a:cxnSpLocks/>
            <a:stCxn id="13" idx="2"/>
          </p:cNvCxnSpPr>
          <p:nvPr/>
        </p:nvCxnSpPr>
        <p:spPr>
          <a:xfrm rot="5400000">
            <a:off x="1529993" y="4942594"/>
            <a:ext cx="925148" cy="490681"/>
          </a:xfrm>
          <a:prstGeom prst="curvedConnector3">
            <a:avLst/>
          </a:prstGeom>
          <a:ln w="127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9262FF0-04E1-3643-981E-20E0699EFBA4}"/>
              </a:ext>
            </a:extLst>
          </p:cNvPr>
          <p:cNvSpPr txBox="1"/>
          <p:nvPr/>
        </p:nvSpPr>
        <p:spPr>
          <a:xfrm>
            <a:off x="9638764" y="3840570"/>
            <a:ext cx="1778179" cy="1200329"/>
          </a:xfrm>
          <a:prstGeom prst="rect">
            <a:avLst/>
          </a:prstGeom>
          <a:noFill/>
        </p:spPr>
        <p:txBody>
          <a:bodyPr wrap="none" rtlCol="0">
            <a:spAutoFit/>
          </a:bodyPr>
          <a:lstStyle/>
          <a:p>
            <a:r>
              <a:rPr lang="en-US" sz="2400" dirty="0"/>
              <a:t>C</a:t>
            </a:r>
            <a:r>
              <a:rPr lang="en-QA" sz="2400" dirty="0"/>
              <a:t>an be </a:t>
            </a:r>
            <a:br>
              <a:rPr lang="en-QA" sz="2400" dirty="0"/>
            </a:br>
            <a:r>
              <a:rPr lang="en-QA" sz="2400" dirty="0"/>
              <a:t>represented </a:t>
            </a:r>
          </a:p>
          <a:p>
            <a:r>
              <a:rPr lang="en-QA" sz="2400" dirty="0"/>
              <a:t>as </a:t>
            </a:r>
            <a:r>
              <a:rPr lang="en-QA" sz="2400" dirty="0">
                <a:solidFill>
                  <a:srgbClr val="FF0000"/>
                </a:solidFill>
              </a:rPr>
              <a:t>integers</a:t>
            </a:r>
            <a:r>
              <a:rPr lang="en-QA" sz="2400" dirty="0"/>
              <a:t>! </a:t>
            </a:r>
          </a:p>
        </p:txBody>
      </p:sp>
      <p:sp>
        <p:nvSpPr>
          <p:cNvPr id="12" name="Right Brace 11">
            <a:extLst>
              <a:ext uri="{FF2B5EF4-FFF2-40B4-BE49-F238E27FC236}">
                <a16:creationId xmlns:a16="http://schemas.microsoft.com/office/drawing/2014/main" id="{4EDE6535-CD18-9E4D-96E6-4E9BDE501139}"/>
              </a:ext>
            </a:extLst>
          </p:cNvPr>
          <p:cNvSpPr/>
          <p:nvPr/>
        </p:nvSpPr>
        <p:spPr>
          <a:xfrm>
            <a:off x="9144000" y="3429000"/>
            <a:ext cx="432486" cy="2023470"/>
          </a:xfrm>
          <a:prstGeom prst="rightBrac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Tree>
    <p:extLst>
      <p:ext uri="{BB962C8B-B14F-4D97-AF65-F5344CB8AC3E}">
        <p14:creationId xmlns:p14="http://schemas.microsoft.com/office/powerpoint/2010/main" val="163814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up)">
                                      <p:cBhvr>
                                        <p:cTn id="33" dur="500"/>
                                        <p:tgtEl>
                                          <p:spTgt spid="9"/>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up)">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22" presetClass="entr" presetSubtype="8"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left)">
                                      <p:cBhvr>
                                        <p:cTn id="45" dur="500"/>
                                        <p:tgtEl>
                                          <p:spTgt spid="12"/>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left)">
                                      <p:cBhvr>
                                        <p:cTn id="4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p:bldP spid="19" grpId="0"/>
      <p:bldP spid="22" grpId="0"/>
      <p:bldP spid="35" grpId="0"/>
      <p:bldP spid="37" grpId="0"/>
      <p:bldP spid="38" grpId="0"/>
      <p:bldP spid="6" grpId="0"/>
      <p:bldP spid="21" grpId="0"/>
      <p:bldP spid="7" grpId="0"/>
      <p:bldP spid="11" grpId="0"/>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What Comes After Representation?</a:t>
            </a:r>
            <a:endParaRPr lang="en-QA" b="1" i="1" dirty="0"/>
          </a:p>
        </p:txBody>
      </p:sp>
      <p:sp>
        <p:nvSpPr>
          <p:cNvPr id="8" name="Content Placeholder 7">
            <a:extLst>
              <a:ext uri="{FF2B5EF4-FFF2-40B4-BE49-F238E27FC236}">
                <a16:creationId xmlns:a16="http://schemas.microsoft.com/office/drawing/2014/main" id="{D47E69E7-0F0B-9948-982E-F67293878324}"/>
              </a:ext>
            </a:extLst>
          </p:cNvPr>
          <p:cNvSpPr>
            <a:spLocks noGrp="1"/>
          </p:cNvSpPr>
          <p:nvPr>
            <p:ph idx="1"/>
          </p:nvPr>
        </p:nvSpPr>
        <p:spPr/>
        <p:txBody>
          <a:bodyPr/>
          <a:lstStyle/>
          <a:p>
            <a:endParaRPr lang="en-QA"/>
          </a:p>
        </p:txBody>
      </p:sp>
      <p:sp>
        <p:nvSpPr>
          <p:cNvPr id="27" name="Rounded Rectangle 26">
            <a:extLst>
              <a:ext uri="{FF2B5EF4-FFF2-40B4-BE49-F238E27FC236}">
                <a16:creationId xmlns:a16="http://schemas.microsoft.com/office/drawing/2014/main" id="{5A824E9B-10AA-E34A-8048-5D033CB38862}"/>
              </a:ext>
            </a:extLst>
          </p:cNvPr>
          <p:cNvSpPr/>
          <p:nvPr/>
        </p:nvSpPr>
        <p:spPr>
          <a:xfrm>
            <a:off x="4427837" y="2656703"/>
            <a:ext cx="2257167" cy="1309816"/>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Representation</a:t>
            </a:r>
          </a:p>
        </p:txBody>
      </p:sp>
      <p:sp>
        <p:nvSpPr>
          <p:cNvPr id="30" name="Rounded Rectangle 29">
            <a:extLst>
              <a:ext uri="{FF2B5EF4-FFF2-40B4-BE49-F238E27FC236}">
                <a16:creationId xmlns:a16="http://schemas.microsoft.com/office/drawing/2014/main" id="{5CF77BE1-08A3-1344-BEDE-DB8960D438D1}"/>
              </a:ext>
            </a:extLst>
          </p:cNvPr>
          <p:cNvSpPr/>
          <p:nvPr/>
        </p:nvSpPr>
        <p:spPr>
          <a:xfrm>
            <a:off x="1070918" y="2656703"/>
            <a:ext cx="2257167" cy="130981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Abstraction</a:t>
            </a:r>
          </a:p>
        </p:txBody>
      </p:sp>
      <p:sp>
        <p:nvSpPr>
          <p:cNvPr id="31" name="Rounded Rectangle 30">
            <a:extLst>
              <a:ext uri="{FF2B5EF4-FFF2-40B4-BE49-F238E27FC236}">
                <a16:creationId xmlns:a16="http://schemas.microsoft.com/office/drawing/2014/main" id="{D09BCEFF-E385-5D44-A9F2-CD88B9AC71B4}"/>
              </a:ext>
            </a:extLst>
          </p:cNvPr>
          <p:cNvSpPr/>
          <p:nvPr/>
        </p:nvSpPr>
        <p:spPr>
          <a:xfrm>
            <a:off x="7735333" y="2656703"/>
            <a:ext cx="2257167" cy="130981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Learning</a:t>
            </a:r>
          </a:p>
        </p:txBody>
      </p:sp>
      <p:sp>
        <p:nvSpPr>
          <p:cNvPr id="32" name="Rounded Rectangle 31">
            <a:extLst>
              <a:ext uri="{FF2B5EF4-FFF2-40B4-BE49-F238E27FC236}">
                <a16:creationId xmlns:a16="http://schemas.microsoft.com/office/drawing/2014/main" id="{E56BDCC6-E9AB-5C40-BDF3-0E9E59A9BBE4}"/>
              </a:ext>
            </a:extLst>
          </p:cNvPr>
          <p:cNvSpPr/>
          <p:nvPr/>
        </p:nvSpPr>
        <p:spPr>
          <a:xfrm>
            <a:off x="6432213" y="4797597"/>
            <a:ext cx="2257167" cy="130981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T</a:t>
            </a:r>
            <a:r>
              <a:rPr lang="en-US" sz="2400" dirty="0">
                <a:solidFill>
                  <a:schemeClr val="tx1"/>
                </a:solidFill>
              </a:rPr>
              <a:t>r</a:t>
            </a:r>
            <a:r>
              <a:rPr lang="en-QA" sz="2400" dirty="0">
                <a:solidFill>
                  <a:schemeClr val="tx1"/>
                </a:solidFill>
              </a:rPr>
              <a:t>aining</a:t>
            </a:r>
          </a:p>
        </p:txBody>
      </p:sp>
      <p:sp>
        <p:nvSpPr>
          <p:cNvPr id="33" name="Rounded Rectangle 32">
            <a:extLst>
              <a:ext uri="{FF2B5EF4-FFF2-40B4-BE49-F238E27FC236}">
                <a16:creationId xmlns:a16="http://schemas.microsoft.com/office/drawing/2014/main" id="{0B0FA289-4EDE-D34F-B9E6-3C411A49B18E}"/>
              </a:ext>
            </a:extLst>
          </p:cNvPr>
          <p:cNvSpPr/>
          <p:nvPr/>
        </p:nvSpPr>
        <p:spPr>
          <a:xfrm>
            <a:off x="9212991" y="4797597"/>
            <a:ext cx="2257167" cy="130981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Inferring</a:t>
            </a:r>
          </a:p>
        </p:txBody>
      </p:sp>
      <p:cxnSp>
        <p:nvCxnSpPr>
          <p:cNvPr id="16" name="Straight Arrow Connector 15">
            <a:extLst>
              <a:ext uri="{FF2B5EF4-FFF2-40B4-BE49-F238E27FC236}">
                <a16:creationId xmlns:a16="http://schemas.microsoft.com/office/drawing/2014/main" id="{82B67241-486F-6E48-B43E-F07FB99AD4D5}"/>
              </a:ext>
            </a:extLst>
          </p:cNvPr>
          <p:cNvCxnSpPr>
            <a:endCxn id="27" idx="1"/>
          </p:cNvCxnSpPr>
          <p:nvPr/>
        </p:nvCxnSpPr>
        <p:spPr>
          <a:xfrm>
            <a:off x="3328085" y="3311611"/>
            <a:ext cx="109975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A36F654-ACCB-624D-8117-8B0D505D7468}"/>
              </a:ext>
            </a:extLst>
          </p:cNvPr>
          <p:cNvCxnSpPr>
            <a:cxnSpLocks/>
            <a:stCxn id="27" idx="3"/>
            <a:endCxn id="31" idx="1"/>
          </p:cNvCxnSpPr>
          <p:nvPr/>
        </p:nvCxnSpPr>
        <p:spPr>
          <a:xfrm>
            <a:off x="6685004" y="3311611"/>
            <a:ext cx="105032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692DBAC-3ABF-5C4B-979B-BD9FF8053CFD}"/>
              </a:ext>
            </a:extLst>
          </p:cNvPr>
          <p:cNvCxnSpPr>
            <a:cxnSpLocks/>
            <a:stCxn id="31" idx="2"/>
            <a:endCxn id="32" idx="0"/>
          </p:cNvCxnSpPr>
          <p:nvPr/>
        </p:nvCxnSpPr>
        <p:spPr>
          <a:xfrm flipH="1">
            <a:off x="7560797" y="3966519"/>
            <a:ext cx="1303120"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47951EE-06F6-374D-8CFA-D8F1A9C7AED3}"/>
              </a:ext>
            </a:extLst>
          </p:cNvPr>
          <p:cNvCxnSpPr>
            <a:cxnSpLocks/>
            <a:stCxn id="31" idx="2"/>
            <a:endCxn id="33" idx="0"/>
          </p:cNvCxnSpPr>
          <p:nvPr/>
        </p:nvCxnSpPr>
        <p:spPr>
          <a:xfrm>
            <a:off x="8863917" y="3966519"/>
            <a:ext cx="1477658"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1079934-8607-7F42-917B-E2DDE404CDF1}"/>
              </a:ext>
            </a:extLst>
          </p:cNvPr>
          <p:cNvCxnSpPr>
            <a:cxnSpLocks/>
            <a:endCxn id="33" idx="1"/>
          </p:cNvCxnSpPr>
          <p:nvPr/>
        </p:nvCxnSpPr>
        <p:spPr>
          <a:xfrm flipV="1">
            <a:off x="8689380" y="5452505"/>
            <a:ext cx="523611" cy="41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Striped Right Arrow 44">
            <a:extLst>
              <a:ext uri="{FF2B5EF4-FFF2-40B4-BE49-F238E27FC236}">
                <a16:creationId xmlns:a16="http://schemas.microsoft.com/office/drawing/2014/main" id="{85F62CC7-4890-B74A-A09F-676E6A822C0D}"/>
              </a:ext>
            </a:extLst>
          </p:cNvPr>
          <p:cNvSpPr/>
          <p:nvPr/>
        </p:nvSpPr>
        <p:spPr>
          <a:xfrm rot="16200000">
            <a:off x="7282769" y="6146071"/>
            <a:ext cx="556054" cy="617837"/>
          </a:xfrm>
          <a:prstGeom prst="striped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Tree>
    <p:extLst>
      <p:ext uri="{BB962C8B-B14F-4D97-AF65-F5344CB8AC3E}">
        <p14:creationId xmlns:p14="http://schemas.microsoft.com/office/powerpoint/2010/main" val="194394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left)">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up)">
                                      <p:cBhvr>
                                        <p:cTn id="15" dur="500"/>
                                        <p:tgtEl>
                                          <p:spTgt spid="36"/>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up)">
                                      <p:cBhvr>
                                        <p:cTn id="18" dur="500"/>
                                        <p:tgtEl>
                                          <p:spTgt spid="32"/>
                                        </p:tgtEl>
                                      </p:cBhvr>
                                    </p:animEffect>
                                  </p:childTnLst>
                                </p:cTn>
                              </p:par>
                              <p:par>
                                <p:cTn id="19" presetID="22" presetClass="entr" presetSubtype="1"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wipe(up)">
                                      <p:cBhvr>
                                        <p:cTn id="21" dur="500"/>
                                        <p:tgtEl>
                                          <p:spTgt spid="39"/>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wipe(up)">
                                      <p:cBhvr>
                                        <p:cTn id="24" dur="500"/>
                                        <p:tgtEl>
                                          <p:spTgt spid="3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left)">
                                      <p:cBhvr>
                                        <p:cTn id="29" dur="500"/>
                                        <p:tgtEl>
                                          <p:spTgt spid="4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wipe(down)">
                                      <p:cBhvr>
                                        <p:cTn id="3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Let us see how we can train a perceptron to recognize spam emails</a:t>
            </a:r>
          </a:p>
          <a:p>
            <a:endParaRPr lang="en-US" i="1" dirty="0"/>
          </a:p>
          <a:p>
            <a:r>
              <a:rPr lang="en-US" dirty="0"/>
              <a:t>The training set consists of pairs (</a:t>
            </a:r>
            <a:r>
              <a:rPr lang="en-US" b="1" dirty="0">
                <a:solidFill>
                  <a:srgbClr val="00B0F0"/>
                </a:solidFill>
              </a:rPr>
              <a:t>x</a:t>
            </a:r>
            <a:r>
              <a:rPr lang="en-US" dirty="0"/>
              <a:t>, </a:t>
            </a:r>
            <a:r>
              <a:rPr lang="en-US" dirty="0">
                <a:solidFill>
                  <a:srgbClr val="FF0000"/>
                </a:solidFill>
              </a:rPr>
              <a:t>y</a:t>
            </a:r>
            <a:r>
              <a:rPr lang="en-US" dirty="0"/>
              <a:t>), where </a:t>
            </a:r>
            <a:r>
              <a:rPr lang="en-US" b="1" dirty="0">
                <a:solidFill>
                  <a:srgbClr val="00B0F0"/>
                </a:solidFill>
              </a:rPr>
              <a:t>x</a:t>
            </a:r>
            <a:r>
              <a:rPr lang="en-US" dirty="0"/>
              <a:t> is a vector of 0’s and 1’s representing an email and </a:t>
            </a:r>
            <a:r>
              <a:rPr lang="en-US" dirty="0">
                <a:solidFill>
                  <a:srgbClr val="FF0000"/>
                </a:solidFill>
              </a:rPr>
              <a:t>y</a:t>
            </a:r>
            <a:r>
              <a:rPr lang="en-US" dirty="0"/>
              <a:t> is +1 or -1 indicating whether the email is a spam or not a spam</a:t>
            </a:r>
          </a:p>
          <a:p>
            <a:pPr lvl="1"/>
            <a:r>
              <a:rPr lang="en-US" dirty="0"/>
              <a:t>So the email is treated as a set of </a:t>
            </a:r>
            <a:r>
              <a:rPr lang="en-US" i="1" dirty="0"/>
              <a:t>words</a:t>
            </a:r>
            <a:r>
              <a:rPr lang="en-US" dirty="0"/>
              <a:t>, which is represented as a vector of 0’s and 1’s, whereby 0 indicates the absence of a certain word and 1 indicates its presence in the email</a:t>
            </a:r>
          </a:p>
          <a:p>
            <a:pPr lvl="2"/>
            <a:r>
              <a:rPr lang="en-US" sz="2400" dirty="0"/>
              <a:t>Words in this case are referred to as </a:t>
            </a:r>
            <a:r>
              <a:rPr lang="en-US" sz="2400" b="1" i="1" dirty="0">
                <a:solidFill>
                  <a:srgbClr val="00B0F0"/>
                </a:solidFill>
              </a:rPr>
              <a:t>features</a:t>
            </a:r>
            <a:r>
              <a:rPr lang="en-US" sz="2400" dirty="0"/>
              <a:t> </a:t>
            </a:r>
          </a:p>
          <a:p>
            <a:pPr lvl="1"/>
            <a:r>
              <a:rPr lang="en-US" dirty="0"/>
              <a:t>And, </a:t>
            </a:r>
            <a:r>
              <a:rPr lang="en-US" dirty="0">
                <a:solidFill>
                  <a:srgbClr val="FF0000"/>
                </a:solidFill>
              </a:rPr>
              <a:t>y</a:t>
            </a:r>
            <a:r>
              <a:rPr lang="en-US" dirty="0"/>
              <a:t> is treated as the </a:t>
            </a:r>
            <a:r>
              <a:rPr lang="en-US" b="1" i="1" dirty="0">
                <a:solidFill>
                  <a:srgbClr val="FF0000"/>
                </a:solidFill>
              </a:rPr>
              <a:t>label</a:t>
            </a:r>
            <a:r>
              <a:rPr lang="en-US" dirty="0"/>
              <a:t> of </a:t>
            </a:r>
            <a:r>
              <a:rPr lang="en-US" b="1" dirty="0">
                <a:solidFill>
                  <a:srgbClr val="00B0F0"/>
                </a:solidFill>
              </a:rPr>
              <a:t>x</a:t>
            </a:r>
          </a:p>
        </p:txBody>
      </p:sp>
    </p:spTree>
    <p:extLst>
      <p:ext uri="{BB962C8B-B14F-4D97-AF65-F5344CB8AC3E}">
        <p14:creationId xmlns:p14="http://schemas.microsoft.com/office/powerpoint/2010/main" val="166484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284902388"/>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6" name="TextBox 5">
            <a:extLst>
              <a:ext uri="{FF2B5EF4-FFF2-40B4-BE49-F238E27FC236}">
                <a16:creationId xmlns:a16="http://schemas.microsoft.com/office/drawing/2014/main" id="{61F45EEA-7CC8-1045-8F37-B2EF9732720E}"/>
              </a:ext>
            </a:extLst>
          </p:cNvPr>
          <p:cNvSpPr txBox="1"/>
          <p:nvPr/>
        </p:nvSpPr>
        <p:spPr>
          <a:xfrm>
            <a:off x="198239" y="4473149"/>
            <a:ext cx="1962845" cy="1200329"/>
          </a:xfrm>
          <a:prstGeom prst="rect">
            <a:avLst/>
          </a:prstGeom>
          <a:noFill/>
        </p:spPr>
        <p:txBody>
          <a:bodyPr wrap="none" rtlCol="0">
            <a:spAutoFit/>
          </a:bodyPr>
          <a:lstStyle/>
          <a:p>
            <a:r>
              <a:rPr lang="en-QA" b="1" dirty="0"/>
              <a:t>6 emails </a:t>
            </a:r>
          </a:p>
          <a:p>
            <a:r>
              <a:rPr lang="en-US" b="1" dirty="0"/>
              <a:t>e</a:t>
            </a:r>
            <a:r>
              <a:rPr lang="en-QA" b="1" dirty="0"/>
              <a:t>ncompassing the </a:t>
            </a:r>
          </a:p>
          <a:p>
            <a:r>
              <a:rPr lang="en-US" b="1" dirty="0"/>
              <a:t>t</a:t>
            </a:r>
            <a:r>
              <a:rPr lang="en-QA" b="1" dirty="0"/>
              <a:t>raining dataset</a:t>
            </a:r>
          </a:p>
          <a:p>
            <a:endParaRPr lang="en-QA" b="1" dirty="0"/>
          </a:p>
        </p:txBody>
      </p:sp>
      <p:sp>
        <p:nvSpPr>
          <p:cNvPr id="8" name="Left Bracket 7">
            <a:extLst>
              <a:ext uri="{FF2B5EF4-FFF2-40B4-BE49-F238E27FC236}">
                <a16:creationId xmlns:a16="http://schemas.microsoft.com/office/drawing/2014/main" id="{3E0F8778-5CA2-3D4D-899F-E855058CA6EE}"/>
              </a:ext>
            </a:extLst>
          </p:cNvPr>
          <p:cNvSpPr/>
          <p:nvPr/>
        </p:nvSpPr>
        <p:spPr>
          <a:xfrm>
            <a:off x="2210510" y="3917094"/>
            <a:ext cx="248485" cy="22313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9" name="Left Bracket 8">
            <a:extLst>
              <a:ext uri="{FF2B5EF4-FFF2-40B4-BE49-F238E27FC236}">
                <a16:creationId xmlns:a16="http://schemas.microsoft.com/office/drawing/2014/main" id="{8D8CA379-B5E1-634F-926E-43CF00B1246D}"/>
              </a:ext>
            </a:extLst>
          </p:cNvPr>
          <p:cNvSpPr/>
          <p:nvPr/>
        </p:nvSpPr>
        <p:spPr>
          <a:xfrm rot="5400000">
            <a:off x="6789791" y="396162"/>
            <a:ext cx="198202" cy="5844746"/>
          </a:xfrm>
          <a:prstGeom prst="leftBracket">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0" name="TextBox 9">
            <a:extLst>
              <a:ext uri="{FF2B5EF4-FFF2-40B4-BE49-F238E27FC236}">
                <a16:creationId xmlns:a16="http://schemas.microsoft.com/office/drawing/2014/main" id="{670D9EA5-709A-D846-88D7-760E1AFCDF26}"/>
              </a:ext>
            </a:extLst>
          </p:cNvPr>
          <p:cNvSpPr txBox="1"/>
          <p:nvPr/>
        </p:nvSpPr>
        <p:spPr>
          <a:xfrm>
            <a:off x="4504653" y="2541545"/>
            <a:ext cx="4027769" cy="707886"/>
          </a:xfrm>
          <a:prstGeom prst="rect">
            <a:avLst/>
          </a:prstGeom>
          <a:noFill/>
        </p:spPr>
        <p:txBody>
          <a:bodyPr wrap="none" rtlCol="0">
            <a:spAutoFit/>
          </a:bodyPr>
          <a:lstStyle/>
          <a:p>
            <a:pPr algn="ctr"/>
            <a:r>
              <a:rPr lang="en-US" sz="2000" b="1" dirty="0">
                <a:solidFill>
                  <a:srgbClr val="00B0F0"/>
                </a:solidFill>
              </a:rPr>
              <a:t>Features:</a:t>
            </a:r>
          </a:p>
          <a:p>
            <a:r>
              <a:rPr lang="en-QA" sz="2000" dirty="0">
                <a:solidFill>
                  <a:srgbClr val="00B0F0"/>
                </a:solidFill>
              </a:rPr>
              <a:t>5 words that any email can consist of</a:t>
            </a:r>
          </a:p>
        </p:txBody>
      </p:sp>
      <p:sp>
        <p:nvSpPr>
          <p:cNvPr id="11" name="Left Bracket 10">
            <a:extLst>
              <a:ext uri="{FF2B5EF4-FFF2-40B4-BE49-F238E27FC236}">
                <a16:creationId xmlns:a16="http://schemas.microsoft.com/office/drawing/2014/main" id="{B72F8152-CACC-D846-9E6F-8C94AD1467E0}"/>
              </a:ext>
            </a:extLst>
          </p:cNvPr>
          <p:cNvSpPr/>
          <p:nvPr/>
        </p:nvSpPr>
        <p:spPr>
          <a:xfrm rot="5400000">
            <a:off x="10338926" y="2702571"/>
            <a:ext cx="198202" cy="1228810"/>
          </a:xfrm>
          <a:prstGeom prst="lef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2" name="TextBox 11">
            <a:extLst>
              <a:ext uri="{FF2B5EF4-FFF2-40B4-BE49-F238E27FC236}">
                <a16:creationId xmlns:a16="http://schemas.microsoft.com/office/drawing/2014/main" id="{29D899FD-1BB8-A947-93B4-FF45A9A0A9DA}"/>
              </a:ext>
            </a:extLst>
          </p:cNvPr>
          <p:cNvSpPr txBox="1"/>
          <p:nvPr/>
        </p:nvSpPr>
        <p:spPr>
          <a:xfrm>
            <a:off x="8919870" y="2555765"/>
            <a:ext cx="3041218" cy="707886"/>
          </a:xfrm>
          <a:prstGeom prst="rect">
            <a:avLst/>
          </a:prstGeom>
          <a:noFill/>
        </p:spPr>
        <p:txBody>
          <a:bodyPr wrap="none" rtlCol="0">
            <a:spAutoFit/>
          </a:bodyPr>
          <a:lstStyle/>
          <a:p>
            <a:pPr algn="ctr"/>
            <a:r>
              <a:rPr lang="en-US" sz="2000" b="1" dirty="0">
                <a:solidFill>
                  <a:srgbClr val="FF0000"/>
                </a:solidFill>
              </a:rPr>
              <a:t>Label:</a:t>
            </a:r>
            <a:br>
              <a:rPr lang="en-US" sz="2000" b="1" dirty="0">
                <a:solidFill>
                  <a:srgbClr val="FF0000"/>
                </a:solidFill>
              </a:rPr>
            </a:br>
            <a:r>
              <a:rPr lang="en-US" sz="2000" b="1" dirty="0">
                <a:solidFill>
                  <a:srgbClr val="FF0000"/>
                </a:solidFill>
              </a:rPr>
              <a:t> </a:t>
            </a:r>
            <a:r>
              <a:rPr lang="en-US" sz="2000" dirty="0">
                <a:solidFill>
                  <a:srgbClr val="FF0000"/>
                </a:solidFill>
              </a:rPr>
              <a:t>Spam (+1) or not spam (-1)</a:t>
            </a:r>
            <a:endParaRPr lang="en-QA" sz="2000" dirty="0">
              <a:solidFill>
                <a:srgbClr val="FF0000"/>
              </a:solidFill>
            </a:endParaRPr>
          </a:p>
        </p:txBody>
      </p:sp>
    </p:spTree>
    <p:extLst>
      <p:ext uri="{BB962C8B-B14F-4D97-AF65-F5344CB8AC3E}">
        <p14:creationId xmlns:p14="http://schemas.microsoft.com/office/powerpoint/2010/main" val="381693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P spid="10" grpId="0"/>
      <p:bldP spid="11" grpId="0" animBg="1"/>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1322785931"/>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6" name="TextBox 5">
            <a:extLst>
              <a:ext uri="{FF2B5EF4-FFF2-40B4-BE49-F238E27FC236}">
                <a16:creationId xmlns:a16="http://schemas.microsoft.com/office/drawing/2014/main" id="{61F45EEA-7CC8-1045-8F37-B2EF9732720E}"/>
              </a:ext>
            </a:extLst>
          </p:cNvPr>
          <p:cNvSpPr txBox="1"/>
          <p:nvPr/>
        </p:nvSpPr>
        <p:spPr>
          <a:xfrm>
            <a:off x="198239" y="4473149"/>
            <a:ext cx="1962845" cy="1200329"/>
          </a:xfrm>
          <a:prstGeom prst="rect">
            <a:avLst/>
          </a:prstGeom>
          <a:noFill/>
        </p:spPr>
        <p:txBody>
          <a:bodyPr wrap="none" rtlCol="0">
            <a:spAutoFit/>
          </a:bodyPr>
          <a:lstStyle/>
          <a:p>
            <a:r>
              <a:rPr lang="en-QA" b="1" dirty="0"/>
              <a:t>6 emails </a:t>
            </a:r>
          </a:p>
          <a:p>
            <a:r>
              <a:rPr lang="en-US" b="1" dirty="0"/>
              <a:t>e</a:t>
            </a:r>
            <a:r>
              <a:rPr lang="en-QA" b="1" dirty="0"/>
              <a:t>ncompassing the </a:t>
            </a:r>
          </a:p>
          <a:p>
            <a:r>
              <a:rPr lang="en-US" b="1" dirty="0"/>
              <a:t>t</a:t>
            </a:r>
            <a:r>
              <a:rPr lang="en-QA" b="1" dirty="0"/>
              <a:t>raining dataset</a:t>
            </a:r>
          </a:p>
          <a:p>
            <a:endParaRPr lang="en-QA" b="1" dirty="0"/>
          </a:p>
        </p:txBody>
      </p:sp>
      <p:sp>
        <p:nvSpPr>
          <p:cNvPr id="8" name="Left Bracket 7">
            <a:extLst>
              <a:ext uri="{FF2B5EF4-FFF2-40B4-BE49-F238E27FC236}">
                <a16:creationId xmlns:a16="http://schemas.microsoft.com/office/drawing/2014/main" id="{3E0F8778-5CA2-3D4D-899F-E855058CA6EE}"/>
              </a:ext>
            </a:extLst>
          </p:cNvPr>
          <p:cNvSpPr/>
          <p:nvPr/>
        </p:nvSpPr>
        <p:spPr>
          <a:xfrm>
            <a:off x="2210510" y="3917094"/>
            <a:ext cx="248485" cy="22313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9" name="Left Bracket 8">
            <a:extLst>
              <a:ext uri="{FF2B5EF4-FFF2-40B4-BE49-F238E27FC236}">
                <a16:creationId xmlns:a16="http://schemas.microsoft.com/office/drawing/2014/main" id="{8D8CA379-B5E1-634F-926E-43CF00B1246D}"/>
              </a:ext>
            </a:extLst>
          </p:cNvPr>
          <p:cNvSpPr/>
          <p:nvPr/>
        </p:nvSpPr>
        <p:spPr>
          <a:xfrm rot="5400000">
            <a:off x="6789791" y="396162"/>
            <a:ext cx="198202" cy="5844746"/>
          </a:xfrm>
          <a:prstGeom prst="leftBracket">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0" name="TextBox 9">
            <a:extLst>
              <a:ext uri="{FF2B5EF4-FFF2-40B4-BE49-F238E27FC236}">
                <a16:creationId xmlns:a16="http://schemas.microsoft.com/office/drawing/2014/main" id="{670D9EA5-709A-D846-88D7-760E1AFCDF26}"/>
              </a:ext>
            </a:extLst>
          </p:cNvPr>
          <p:cNvSpPr txBox="1"/>
          <p:nvPr/>
        </p:nvSpPr>
        <p:spPr>
          <a:xfrm>
            <a:off x="4782327" y="2541545"/>
            <a:ext cx="3472425" cy="707886"/>
          </a:xfrm>
          <a:prstGeom prst="rect">
            <a:avLst/>
          </a:prstGeom>
          <a:noFill/>
        </p:spPr>
        <p:txBody>
          <a:bodyPr wrap="none" rtlCol="0">
            <a:spAutoFit/>
          </a:bodyPr>
          <a:lstStyle/>
          <a:p>
            <a:pPr algn="ctr"/>
            <a:r>
              <a:rPr lang="en-US" sz="2000" b="1" dirty="0">
                <a:solidFill>
                  <a:srgbClr val="00B0F0"/>
                </a:solidFill>
              </a:rPr>
              <a:t>Features:</a:t>
            </a:r>
          </a:p>
          <a:p>
            <a:r>
              <a:rPr lang="en-US" sz="2000" b="1" dirty="0">
                <a:solidFill>
                  <a:srgbClr val="00B0F0"/>
                </a:solidFill>
              </a:rPr>
              <a:t>x</a:t>
            </a:r>
            <a:r>
              <a:rPr lang="en-QA" sz="2000" b="1" dirty="0">
                <a:solidFill>
                  <a:srgbClr val="00B0F0"/>
                </a:solidFill>
              </a:rPr>
              <a:t> </a:t>
            </a:r>
            <a:r>
              <a:rPr lang="en-QA" sz="2000" dirty="0">
                <a:solidFill>
                  <a:srgbClr val="00B0F0"/>
                </a:solidFill>
              </a:rPr>
              <a:t>= A </a:t>
            </a:r>
            <a:r>
              <a:rPr lang="en-QA" sz="2000" b="1" i="1" u="sng" dirty="0">
                <a:solidFill>
                  <a:srgbClr val="00B0F0"/>
                </a:solidFill>
              </a:rPr>
              <a:t>vector</a:t>
            </a:r>
            <a:r>
              <a:rPr lang="en-QA" sz="2000" dirty="0">
                <a:solidFill>
                  <a:srgbClr val="00B0F0"/>
                </a:solidFill>
              </a:rPr>
              <a:t> of 5 feature values </a:t>
            </a:r>
          </a:p>
        </p:txBody>
      </p:sp>
      <p:sp>
        <p:nvSpPr>
          <p:cNvPr id="11" name="Left Bracket 10">
            <a:extLst>
              <a:ext uri="{FF2B5EF4-FFF2-40B4-BE49-F238E27FC236}">
                <a16:creationId xmlns:a16="http://schemas.microsoft.com/office/drawing/2014/main" id="{B72F8152-CACC-D846-9E6F-8C94AD1467E0}"/>
              </a:ext>
            </a:extLst>
          </p:cNvPr>
          <p:cNvSpPr/>
          <p:nvPr/>
        </p:nvSpPr>
        <p:spPr>
          <a:xfrm rot="5400000">
            <a:off x="10338926" y="2702571"/>
            <a:ext cx="198202" cy="1228810"/>
          </a:xfrm>
          <a:prstGeom prst="lef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2" name="TextBox 11">
            <a:extLst>
              <a:ext uri="{FF2B5EF4-FFF2-40B4-BE49-F238E27FC236}">
                <a16:creationId xmlns:a16="http://schemas.microsoft.com/office/drawing/2014/main" id="{29D899FD-1BB8-A947-93B4-FF45A9A0A9DA}"/>
              </a:ext>
            </a:extLst>
          </p:cNvPr>
          <p:cNvSpPr txBox="1"/>
          <p:nvPr/>
        </p:nvSpPr>
        <p:spPr>
          <a:xfrm>
            <a:off x="8921473" y="2555765"/>
            <a:ext cx="3038012" cy="707886"/>
          </a:xfrm>
          <a:prstGeom prst="rect">
            <a:avLst/>
          </a:prstGeom>
          <a:noFill/>
        </p:spPr>
        <p:txBody>
          <a:bodyPr wrap="none" rtlCol="0">
            <a:spAutoFit/>
          </a:bodyPr>
          <a:lstStyle/>
          <a:p>
            <a:pPr algn="ctr"/>
            <a:r>
              <a:rPr lang="en-US" sz="2000" b="1" dirty="0">
                <a:solidFill>
                  <a:srgbClr val="FF0000"/>
                </a:solidFill>
              </a:rPr>
              <a:t>Label:</a:t>
            </a:r>
            <a:br>
              <a:rPr lang="en-US" sz="2000" b="1" dirty="0">
                <a:solidFill>
                  <a:srgbClr val="FF0000"/>
                </a:solidFill>
              </a:rPr>
            </a:br>
            <a:r>
              <a:rPr lang="en-US" sz="2000" b="1" dirty="0">
                <a:solidFill>
                  <a:srgbClr val="FF0000"/>
                </a:solidFill>
              </a:rPr>
              <a:t> </a:t>
            </a:r>
            <a:r>
              <a:rPr lang="en-US" sz="2000" dirty="0">
                <a:solidFill>
                  <a:srgbClr val="FF0000"/>
                </a:solidFill>
              </a:rPr>
              <a:t>Spam (+1) or not spam (-1)</a:t>
            </a:r>
            <a:endParaRPr lang="en-QA" sz="2000" dirty="0">
              <a:solidFill>
                <a:srgbClr val="FF0000"/>
              </a:solidFill>
            </a:endParaRPr>
          </a:p>
        </p:txBody>
      </p:sp>
    </p:spTree>
    <p:extLst>
      <p:ext uri="{BB962C8B-B14F-4D97-AF65-F5344CB8AC3E}">
        <p14:creationId xmlns:p14="http://schemas.microsoft.com/office/powerpoint/2010/main" val="262733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2498193264"/>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4" name="TextBox 3">
            <a:extLst>
              <a:ext uri="{FF2B5EF4-FFF2-40B4-BE49-F238E27FC236}">
                <a16:creationId xmlns:a16="http://schemas.microsoft.com/office/drawing/2014/main" id="{8AD6EE3C-B6CF-994F-BC9B-DB549949CEBB}"/>
              </a:ext>
            </a:extLst>
          </p:cNvPr>
          <p:cNvSpPr txBox="1"/>
          <p:nvPr/>
        </p:nvSpPr>
        <p:spPr>
          <a:xfrm>
            <a:off x="5360772" y="2884937"/>
            <a:ext cx="3882794" cy="400110"/>
          </a:xfrm>
          <a:prstGeom prst="rect">
            <a:avLst/>
          </a:prstGeom>
          <a:noFill/>
        </p:spPr>
        <p:txBody>
          <a:bodyPr wrap="none" rtlCol="0">
            <a:spAutoFit/>
          </a:bodyPr>
          <a:lstStyle/>
          <a:p>
            <a:r>
              <a:rPr lang="en-QA" sz="2000" b="1" dirty="0"/>
              <a:t>Email a = (</a:t>
            </a:r>
            <a:r>
              <a:rPr lang="en-QA" sz="2000" b="1" dirty="0">
                <a:solidFill>
                  <a:srgbClr val="00B0F0"/>
                </a:solidFill>
              </a:rPr>
              <a:t>x</a:t>
            </a:r>
            <a:r>
              <a:rPr lang="en-QA" sz="2000" b="1" dirty="0"/>
              <a:t>, </a:t>
            </a:r>
            <a:r>
              <a:rPr lang="en-QA" sz="2000" dirty="0">
                <a:solidFill>
                  <a:srgbClr val="FF0000"/>
                </a:solidFill>
              </a:rPr>
              <a:t>y</a:t>
            </a:r>
            <a:r>
              <a:rPr lang="en-QA" sz="2000" b="1" dirty="0"/>
              <a:t>) = (</a:t>
            </a:r>
            <a:r>
              <a:rPr lang="en-QA" sz="2000" b="1" dirty="0">
                <a:solidFill>
                  <a:srgbClr val="00B0F0"/>
                </a:solidFill>
              </a:rPr>
              <a:t>[1, 1, 0, 1, 1]</a:t>
            </a:r>
            <a:r>
              <a:rPr lang="en-QA" sz="2000" b="1" dirty="0"/>
              <a:t>, </a:t>
            </a:r>
            <a:r>
              <a:rPr lang="en-QA" sz="2000" dirty="0">
                <a:solidFill>
                  <a:srgbClr val="FF0000"/>
                </a:solidFill>
              </a:rPr>
              <a:t>+1</a:t>
            </a:r>
            <a:r>
              <a:rPr lang="en-QA" sz="2000" b="1" dirty="0"/>
              <a:t>)</a:t>
            </a:r>
          </a:p>
        </p:txBody>
      </p:sp>
      <p:sp>
        <p:nvSpPr>
          <p:cNvPr id="7" name="Rectangle 6">
            <a:extLst>
              <a:ext uri="{FF2B5EF4-FFF2-40B4-BE49-F238E27FC236}">
                <a16:creationId xmlns:a16="http://schemas.microsoft.com/office/drawing/2014/main" id="{32AC2E1A-9334-214B-BDE3-BE02FE743616}"/>
              </a:ext>
            </a:extLst>
          </p:cNvPr>
          <p:cNvSpPr/>
          <p:nvPr/>
        </p:nvSpPr>
        <p:spPr>
          <a:xfrm>
            <a:off x="3991232" y="3937215"/>
            <a:ext cx="7061200" cy="338223"/>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14" name="Curved Connector 13">
            <a:extLst>
              <a:ext uri="{FF2B5EF4-FFF2-40B4-BE49-F238E27FC236}">
                <a16:creationId xmlns:a16="http://schemas.microsoft.com/office/drawing/2014/main" id="{E4FCCE12-C1B5-F844-91DA-C243742B15DA}"/>
              </a:ext>
            </a:extLst>
          </p:cNvPr>
          <p:cNvCxnSpPr>
            <a:endCxn id="4" idx="2"/>
          </p:cNvCxnSpPr>
          <p:nvPr/>
        </p:nvCxnSpPr>
        <p:spPr>
          <a:xfrm rot="16200000" flipV="1">
            <a:off x="7097695" y="3489521"/>
            <a:ext cx="632046" cy="223098"/>
          </a:xfrm>
          <a:prstGeom prst="curvedConnector3">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930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1407714418"/>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4" name="TextBox 3">
            <a:extLst>
              <a:ext uri="{FF2B5EF4-FFF2-40B4-BE49-F238E27FC236}">
                <a16:creationId xmlns:a16="http://schemas.microsoft.com/office/drawing/2014/main" id="{8AD6EE3C-B6CF-994F-BC9B-DB549949CEBB}"/>
              </a:ext>
            </a:extLst>
          </p:cNvPr>
          <p:cNvSpPr txBox="1"/>
          <p:nvPr/>
        </p:nvSpPr>
        <p:spPr>
          <a:xfrm>
            <a:off x="5360772" y="2884937"/>
            <a:ext cx="3817071" cy="400110"/>
          </a:xfrm>
          <a:prstGeom prst="rect">
            <a:avLst/>
          </a:prstGeom>
          <a:noFill/>
        </p:spPr>
        <p:txBody>
          <a:bodyPr wrap="none" rtlCol="0">
            <a:spAutoFit/>
          </a:bodyPr>
          <a:lstStyle/>
          <a:p>
            <a:r>
              <a:rPr lang="en-QA" sz="2000" b="1" dirty="0"/>
              <a:t>Email d = (</a:t>
            </a:r>
            <a:r>
              <a:rPr lang="en-QA" sz="2000" b="1" dirty="0">
                <a:solidFill>
                  <a:srgbClr val="00B0F0"/>
                </a:solidFill>
              </a:rPr>
              <a:t>x</a:t>
            </a:r>
            <a:r>
              <a:rPr lang="en-QA" sz="2000" b="1" dirty="0"/>
              <a:t>, </a:t>
            </a:r>
            <a:r>
              <a:rPr lang="en-QA" sz="2000" dirty="0">
                <a:solidFill>
                  <a:srgbClr val="FF0000"/>
                </a:solidFill>
              </a:rPr>
              <a:t>y</a:t>
            </a:r>
            <a:r>
              <a:rPr lang="en-QA" sz="2000" b="1" dirty="0"/>
              <a:t>) = (</a:t>
            </a:r>
            <a:r>
              <a:rPr lang="en-QA" sz="2000" b="1" dirty="0">
                <a:solidFill>
                  <a:srgbClr val="00B0F0"/>
                </a:solidFill>
              </a:rPr>
              <a:t>[1, 0, 0, 1, 0]</a:t>
            </a:r>
            <a:r>
              <a:rPr lang="en-QA" sz="2000" b="1" dirty="0"/>
              <a:t>, </a:t>
            </a:r>
            <a:r>
              <a:rPr lang="en-QA" sz="2000" dirty="0">
                <a:solidFill>
                  <a:srgbClr val="FF0000"/>
                </a:solidFill>
              </a:rPr>
              <a:t>-1</a:t>
            </a:r>
            <a:r>
              <a:rPr lang="en-QA" sz="2000" b="1" dirty="0"/>
              <a:t>)</a:t>
            </a:r>
          </a:p>
        </p:txBody>
      </p:sp>
      <p:sp>
        <p:nvSpPr>
          <p:cNvPr id="7" name="Rectangle 6">
            <a:extLst>
              <a:ext uri="{FF2B5EF4-FFF2-40B4-BE49-F238E27FC236}">
                <a16:creationId xmlns:a16="http://schemas.microsoft.com/office/drawing/2014/main" id="{32AC2E1A-9334-214B-BDE3-BE02FE743616}"/>
              </a:ext>
            </a:extLst>
          </p:cNvPr>
          <p:cNvSpPr/>
          <p:nvPr/>
        </p:nvSpPr>
        <p:spPr>
          <a:xfrm>
            <a:off x="3994666" y="5061420"/>
            <a:ext cx="7061200" cy="338223"/>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14" name="Curved Connector 13">
            <a:extLst>
              <a:ext uri="{FF2B5EF4-FFF2-40B4-BE49-F238E27FC236}">
                <a16:creationId xmlns:a16="http://schemas.microsoft.com/office/drawing/2014/main" id="{E4FCCE12-C1B5-F844-91DA-C243742B15DA}"/>
              </a:ext>
            </a:extLst>
          </p:cNvPr>
          <p:cNvCxnSpPr>
            <a:cxnSpLocks/>
            <a:stCxn id="7" idx="0"/>
            <a:endCxn id="4" idx="2"/>
          </p:cNvCxnSpPr>
          <p:nvPr/>
        </p:nvCxnSpPr>
        <p:spPr>
          <a:xfrm rot="16200000" flipV="1">
            <a:off x="6509101" y="4045255"/>
            <a:ext cx="1776373" cy="255958"/>
          </a:xfrm>
          <a:prstGeom prst="curvedConnector3">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339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5032375"/>
          </a:xfrm>
        </p:spPr>
        <p:txBody>
          <a:bodyPr>
            <a:normAutofit/>
          </a:bodyPr>
          <a:lstStyle/>
          <a:p>
            <a:r>
              <a:rPr lang="en-US" dirty="0"/>
              <a:t>With that, we can:</a:t>
            </a:r>
          </a:p>
          <a:p>
            <a:pPr lvl="1"/>
            <a:r>
              <a:rPr lang="en-US" i="1" dirty="0"/>
              <a:t>train</a:t>
            </a:r>
            <a:r>
              <a:rPr lang="en-US" dirty="0"/>
              <a:t> a perceptron using this training set, </a:t>
            </a:r>
            <a:r>
              <a:rPr lang="en-US" i="1" dirty="0"/>
              <a:t>and once done</a:t>
            </a:r>
            <a:r>
              <a:rPr lang="en-US" dirty="0"/>
              <a:t>,</a:t>
            </a:r>
          </a:p>
          <a:p>
            <a:pPr lvl="1"/>
            <a:r>
              <a:rPr lang="en-US" dirty="0"/>
              <a:t>examine any future email and </a:t>
            </a:r>
            <a:r>
              <a:rPr lang="en-US" i="1" dirty="0"/>
              <a:t>infer</a:t>
            </a:r>
            <a:r>
              <a:rPr lang="en-US" dirty="0"/>
              <a:t> whether it is a spam or not</a:t>
            </a:r>
          </a:p>
          <a:p>
            <a:pPr lvl="1"/>
            <a:endParaRPr lang="en-US" dirty="0"/>
          </a:p>
          <a:p>
            <a:r>
              <a:rPr lang="en-US" dirty="0"/>
              <a:t>For this sake, we need to associate a weight, </a:t>
            </a:r>
            <a:r>
              <a:rPr lang="en-US" b="1" dirty="0" err="1"/>
              <a:t>w</a:t>
            </a:r>
            <a:r>
              <a:rPr lang="en-US" b="1" baseline="-25000" dirty="0" err="1"/>
              <a:t>i</a:t>
            </a:r>
            <a:r>
              <a:rPr lang="en-US" dirty="0"/>
              <a:t>, with each </a:t>
            </a:r>
            <a:r>
              <a:rPr lang="en-US" b="1" dirty="0"/>
              <a:t>x</a:t>
            </a:r>
            <a:r>
              <a:rPr lang="en-US" b="1" baseline="-25000" dirty="0"/>
              <a:t>i</a:t>
            </a:r>
            <a:r>
              <a:rPr lang="en-US" dirty="0"/>
              <a:t> in any input feature vector </a:t>
            </a:r>
            <a:r>
              <a:rPr lang="en-US" b="1" dirty="0"/>
              <a:t>x</a:t>
            </a:r>
            <a:r>
              <a:rPr lang="en-US" dirty="0"/>
              <a:t> = [</a:t>
            </a:r>
            <a:r>
              <a:rPr lang="en-US" b="1" dirty="0"/>
              <a:t>x</a:t>
            </a:r>
            <a:r>
              <a:rPr lang="en-US" b="1" baseline="-25000" dirty="0"/>
              <a:t>1</a:t>
            </a:r>
            <a:r>
              <a:rPr lang="en-US" dirty="0"/>
              <a:t>, </a:t>
            </a:r>
            <a:r>
              <a:rPr lang="en-US" b="1" dirty="0"/>
              <a:t>x</a:t>
            </a:r>
            <a:r>
              <a:rPr lang="en-US" b="1" baseline="-25000" dirty="0"/>
              <a:t>2</a:t>
            </a:r>
            <a:r>
              <a:rPr lang="en-US" dirty="0"/>
              <a:t>, …, </a:t>
            </a:r>
            <a:r>
              <a:rPr lang="en-US" b="1" dirty="0" err="1"/>
              <a:t>x</a:t>
            </a:r>
            <a:r>
              <a:rPr lang="en-US" b="1" baseline="-25000" dirty="0" err="1"/>
              <a:t>n</a:t>
            </a:r>
            <a:r>
              <a:rPr lang="en-US" dirty="0"/>
              <a:t>] (hence, we can define </a:t>
            </a:r>
            <a:r>
              <a:rPr lang="en-US" b="1" dirty="0"/>
              <a:t>w</a:t>
            </a:r>
            <a:r>
              <a:rPr lang="en-US" dirty="0"/>
              <a:t> = [</a:t>
            </a:r>
            <a:r>
              <a:rPr lang="en-US" b="1" dirty="0"/>
              <a:t>w</a:t>
            </a:r>
            <a:r>
              <a:rPr lang="en-US" b="1" baseline="-25000" dirty="0"/>
              <a:t>1</a:t>
            </a:r>
            <a:r>
              <a:rPr lang="en-US" dirty="0"/>
              <a:t>, </a:t>
            </a:r>
            <a:r>
              <a:rPr lang="en-US" b="1" dirty="0"/>
              <a:t>w</a:t>
            </a:r>
            <a:r>
              <a:rPr lang="en-US" b="1" baseline="-25000" dirty="0"/>
              <a:t>2</a:t>
            </a:r>
            <a:r>
              <a:rPr lang="en-US" dirty="0"/>
              <a:t>, …, </a:t>
            </a:r>
            <a:r>
              <a:rPr lang="en-US" b="1" dirty="0" err="1"/>
              <a:t>w</a:t>
            </a:r>
            <a:r>
              <a:rPr lang="en-US" b="1" baseline="-25000" dirty="0" err="1"/>
              <a:t>n</a:t>
            </a:r>
            <a:r>
              <a:rPr lang="en-US" dirty="0"/>
              <a:t>]) and a threshold 𝞱 such that the output is:</a:t>
            </a:r>
          </a:p>
          <a:p>
            <a:pPr marL="0" indent="0">
              <a:buNone/>
            </a:pPr>
            <a:endParaRPr lang="en-US" dirty="0"/>
          </a:p>
          <a:p>
            <a:pPr marL="0" indent="0">
              <a:buNone/>
            </a:pPr>
            <a:r>
              <a:rPr lang="en-US" dirty="0"/>
              <a:t>   </a:t>
            </a:r>
          </a:p>
          <a:p>
            <a:pPr marL="0" indent="0">
              <a:buNone/>
            </a:pPr>
            <a:r>
              <a:rPr lang="en-US" dirty="0"/>
              <a:t>   </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949155D-D2CA-1C4B-ACAF-02E7C5C69B55}"/>
                  </a:ext>
                </a:extLst>
              </p:cNvPr>
              <p:cNvSpPr txBox="1"/>
              <p:nvPr/>
            </p:nvSpPr>
            <p:spPr>
              <a:xfrm>
                <a:off x="3208269" y="5166412"/>
                <a:ext cx="4495783" cy="1202893"/>
              </a:xfrm>
              <a:prstGeom prst="rect">
                <a:avLst/>
              </a:prstGeom>
              <a:noFill/>
            </p:spPr>
            <p:txBody>
              <a:bodyPr wrap="none" rtlCol="0">
                <a:spAutoFit/>
              </a:bodyPr>
              <a:lstStyle/>
              <a:p>
                <a:r>
                  <a:rPr lang="en-US" sz="2400" b="1" dirty="0">
                    <a:solidFill>
                      <a:srgbClr val="FF0000"/>
                    </a:solidFill>
                  </a:rPr>
                  <a:t>+1</a:t>
                </a:r>
                <a:r>
                  <a:rPr lang="en-US" sz="2400" dirty="0"/>
                  <a:t> (or spam) if </a:t>
                </a:r>
                <a14:m>
                  <m:oMath xmlns:m="http://schemas.openxmlformats.org/officeDocument/2006/math">
                    <m:nary>
                      <m:naryPr>
                        <m:chr m:val="∑"/>
                        <m:ctrlPr>
                          <a:rPr lang="en-US" sz="2400" i="1" smtClean="0">
                            <a:latin typeface="Cambria Math" panose="02040503050406030204" pitchFamily="18" charset="0"/>
                          </a:rPr>
                        </m:ctrlPr>
                      </m:naryPr>
                      <m:sub>
                        <m:r>
                          <m:rPr>
                            <m:brk m:alnAt="23"/>
                          </m:rPr>
                          <a:rPr lang="en-GB" sz="2400" b="0" i="1" smtClean="0">
                            <a:latin typeface="Cambria Math" panose="02040503050406030204" pitchFamily="18" charset="0"/>
                          </a:rPr>
                          <m:t>𝑖</m:t>
                        </m:r>
                        <m:r>
                          <a:rPr lang="en-GB" sz="2400" b="0" i="1" smtClean="0">
                            <a:latin typeface="Cambria Math" panose="02040503050406030204" pitchFamily="18" charset="0"/>
                          </a:rPr>
                          <m:t>=1</m:t>
                        </m:r>
                      </m:sub>
                      <m:sup>
                        <m:r>
                          <a:rPr lang="en-GB" sz="2400" b="0" i="1" smtClean="0">
                            <a:latin typeface="Cambria Math" panose="02040503050406030204" pitchFamily="18" charset="0"/>
                          </a:rPr>
                          <m:t>𝑛</m:t>
                        </m:r>
                      </m:sup>
                      <m:e>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𝑤</m:t>
                            </m:r>
                          </m:e>
                          <m:sub>
                            <m:r>
                              <a:rPr lang="en-GB" sz="2400" b="0" i="1" smtClean="0">
                                <a:latin typeface="Cambria Math" panose="02040503050406030204" pitchFamily="18" charset="0"/>
                              </a:rPr>
                              <m:t>𝑖</m:t>
                            </m:r>
                          </m:sub>
                        </m:sSub>
                      </m:e>
                    </m:nary>
                    <m:sSub>
                      <m:sSubPr>
                        <m:ctrlPr>
                          <a:rPr lang="en-GB" sz="2400" i="1">
                            <a:latin typeface="Cambria Math" panose="02040503050406030204" pitchFamily="18" charset="0"/>
                          </a:rPr>
                        </m:ctrlPr>
                      </m:sSubPr>
                      <m:e>
                        <m:r>
                          <a:rPr lang="en-GB" sz="2400" i="1">
                            <a:latin typeface="Cambria Math" panose="02040503050406030204" pitchFamily="18" charset="0"/>
                          </a:rPr>
                          <m:t>𝑥</m:t>
                        </m:r>
                      </m:e>
                      <m:sub>
                        <m:r>
                          <a:rPr lang="en-GB" sz="2400" i="1">
                            <a:latin typeface="Cambria Math" panose="02040503050406030204" pitchFamily="18" charset="0"/>
                          </a:rPr>
                          <m:t>𝑖</m:t>
                        </m:r>
                      </m:sub>
                    </m:sSub>
                    <m:r>
                      <a:rPr lang="en-GB" sz="2400" b="0" i="1" smtClean="0">
                        <a:latin typeface="Cambria Math" panose="02040503050406030204" pitchFamily="18" charset="0"/>
                      </a:rPr>
                      <m:t> </m:t>
                    </m:r>
                    <m:r>
                      <a:rPr lang="en-GB" sz="2400" b="0" i="1" smtClean="0">
                        <a:latin typeface="Cambria Math" panose="02040503050406030204" pitchFamily="18" charset="0"/>
                        <a:ea typeface="Cambria Math" panose="02040503050406030204" pitchFamily="18" charset="0"/>
                      </a:rPr>
                      <m:t>&gt; </m:t>
                    </m:r>
                    <m:r>
                      <a:rPr lang="en-GB" sz="2400" b="0" i="1" smtClean="0">
                        <a:latin typeface="Cambria Math" panose="02040503050406030204" pitchFamily="18" charset="0"/>
                        <a:ea typeface="Cambria Math" panose="02040503050406030204" pitchFamily="18" charset="0"/>
                      </a:rPr>
                      <m:t>𝜃</m:t>
                    </m:r>
                  </m:oMath>
                </a14:m>
                <a:endParaRPr lang="en-US" sz="2400" dirty="0"/>
              </a:p>
              <a:p>
                <a:endParaRPr lang="en-QA" sz="2400" dirty="0"/>
              </a:p>
              <a:p>
                <a:r>
                  <a:rPr lang="en-QA" sz="2400" b="1" dirty="0">
                    <a:solidFill>
                      <a:srgbClr val="FF0000"/>
                    </a:solidFill>
                  </a:rPr>
                  <a:t>-1</a:t>
                </a:r>
                <a:r>
                  <a:rPr lang="en-QA" sz="2400" dirty="0"/>
                  <a:t> (or not spam) if </a:t>
                </a:r>
                <a14:m>
                  <m:oMath xmlns:m="http://schemas.openxmlformats.org/officeDocument/2006/math">
                    <m:nary>
                      <m:naryPr>
                        <m:chr m:val="∑"/>
                        <m:ctrlPr>
                          <a:rPr lang="en-US" sz="2400" i="1">
                            <a:latin typeface="Cambria Math" panose="02040503050406030204" pitchFamily="18" charset="0"/>
                          </a:rPr>
                        </m:ctrlPr>
                      </m:naryPr>
                      <m:sub>
                        <m:r>
                          <m:rPr>
                            <m:brk m:alnAt="23"/>
                          </m:rPr>
                          <a:rPr lang="en-GB" sz="2400" i="1">
                            <a:latin typeface="Cambria Math" panose="02040503050406030204" pitchFamily="18" charset="0"/>
                          </a:rPr>
                          <m:t>𝑖</m:t>
                        </m:r>
                        <m:r>
                          <a:rPr lang="en-GB" sz="2400" i="1">
                            <a:latin typeface="Cambria Math" panose="02040503050406030204" pitchFamily="18" charset="0"/>
                          </a:rPr>
                          <m:t>=1</m:t>
                        </m:r>
                      </m:sub>
                      <m:sup>
                        <m:r>
                          <a:rPr lang="en-GB" sz="2400" i="1">
                            <a:latin typeface="Cambria Math" panose="02040503050406030204" pitchFamily="18" charset="0"/>
                          </a:rPr>
                          <m:t>𝑛</m:t>
                        </m:r>
                      </m:sup>
                      <m:e>
                        <m:sSub>
                          <m:sSubPr>
                            <m:ctrlPr>
                              <a:rPr lang="en-GB" sz="2400" i="1">
                                <a:latin typeface="Cambria Math" panose="02040503050406030204" pitchFamily="18" charset="0"/>
                              </a:rPr>
                            </m:ctrlPr>
                          </m:sSubPr>
                          <m:e>
                            <m:r>
                              <a:rPr lang="en-GB" sz="2400" i="1">
                                <a:latin typeface="Cambria Math" panose="02040503050406030204" pitchFamily="18" charset="0"/>
                              </a:rPr>
                              <m:t>𝑤</m:t>
                            </m:r>
                          </m:e>
                          <m:sub>
                            <m:r>
                              <a:rPr lang="en-GB" sz="2400" i="1">
                                <a:latin typeface="Cambria Math" panose="02040503050406030204" pitchFamily="18" charset="0"/>
                              </a:rPr>
                              <m:t>𝑖</m:t>
                            </m:r>
                          </m:sub>
                        </m:sSub>
                      </m:e>
                    </m:nary>
                    <m:sSub>
                      <m:sSubPr>
                        <m:ctrlPr>
                          <a:rPr lang="en-GB" sz="2400" i="1">
                            <a:latin typeface="Cambria Math" panose="02040503050406030204" pitchFamily="18" charset="0"/>
                          </a:rPr>
                        </m:ctrlPr>
                      </m:sSubPr>
                      <m:e>
                        <m:r>
                          <a:rPr lang="en-GB" sz="2400" i="1">
                            <a:latin typeface="Cambria Math" panose="02040503050406030204" pitchFamily="18" charset="0"/>
                          </a:rPr>
                          <m:t>𝑥</m:t>
                        </m:r>
                      </m:e>
                      <m:sub>
                        <m:r>
                          <a:rPr lang="en-GB" sz="2400" i="1">
                            <a:latin typeface="Cambria Math" panose="02040503050406030204" pitchFamily="18" charset="0"/>
                          </a:rPr>
                          <m:t>𝑖</m:t>
                        </m:r>
                      </m:sub>
                    </m:sSub>
                    <m:r>
                      <a:rPr lang="en-GB" sz="2400" b="0" i="1" smtClean="0">
                        <a:latin typeface="Cambria Math" panose="02040503050406030204" pitchFamily="18" charset="0"/>
                      </a:rPr>
                      <m:t> </m:t>
                    </m:r>
                    <m:r>
                      <a:rPr lang="en-GB" sz="2400" b="0" i="1" smtClean="0">
                        <a:latin typeface="Cambria Math" panose="02040503050406030204" pitchFamily="18" charset="0"/>
                        <a:ea typeface="Cambria Math" panose="02040503050406030204" pitchFamily="18" charset="0"/>
                      </a:rPr>
                      <m:t>&lt;</m:t>
                    </m:r>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𝜃</m:t>
                    </m:r>
                  </m:oMath>
                </a14:m>
                <a:endParaRPr lang="en-US" sz="2400" dirty="0"/>
              </a:p>
            </p:txBody>
          </p:sp>
        </mc:Choice>
        <mc:Fallback xmlns="">
          <p:sp>
            <p:nvSpPr>
              <p:cNvPr id="4" name="TextBox 3">
                <a:extLst>
                  <a:ext uri="{FF2B5EF4-FFF2-40B4-BE49-F238E27FC236}">
                    <a16:creationId xmlns:a16="http://schemas.microsoft.com/office/drawing/2014/main" id="{E949155D-D2CA-1C4B-ACAF-02E7C5C69B55}"/>
                  </a:ext>
                </a:extLst>
              </p:cNvPr>
              <p:cNvSpPr txBox="1">
                <a:spLocks noRot="1" noChangeAspect="1" noMove="1" noResize="1" noEditPoints="1" noAdjustHandles="1" noChangeArrowheads="1" noChangeShapeType="1" noTextEdit="1"/>
              </p:cNvSpPr>
              <p:nvPr/>
            </p:nvSpPr>
            <p:spPr>
              <a:xfrm>
                <a:off x="3208269" y="5166412"/>
                <a:ext cx="4495783" cy="1202893"/>
              </a:xfrm>
              <a:prstGeom prst="rect">
                <a:avLst/>
              </a:prstGeom>
              <a:blipFill>
                <a:blip r:embed="rId2"/>
                <a:stretch>
                  <a:fillRect l="-1972" t="-49474" b="-73684"/>
                </a:stretch>
              </a:blipFill>
            </p:spPr>
            <p:txBody>
              <a:bodyPr/>
              <a:lstStyle/>
              <a:p>
                <a:r>
                  <a:rPr lang="en-QA">
                    <a:noFill/>
                  </a:rPr>
                  <a:t> </a:t>
                </a:r>
              </a:p>
            </p:txBody>
          </p:sp>
        </mc:Fallback>
      </mc:AlternateContent>
      <p:sp>
        <p:nvSpPr>
          <p:cNvPr id="5" name="Left Brace 4">
            <a:extLst>
              <a:ext uri="{FF2B5EF4-FFF2-40B4-BE49-F238E27FC236}">
                <a16:creationId xmlns:a16="http://schemas.microsoft.com/office/drawing/2014/main" id="{AB7D7854-C346-B247-8269-D13757BB9BDD}"/>
              </a:ext>
            </a:extLst>
          </p:cNvPr>
          <p:cNvSpPr/>
          <p:nvPr/>
        </p:nvSpPr>
        <p:spPr>
          <a:xfrm>
            <a:off x="2903834" y="5103341"/>
            <a:ext cx="395417" cy="135924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6" name="TextBox 5">
            <a:extLst>
              <a:ext uri="{FF2B5EF4-FFF2-40B4-BE49-F238E27FC236}">
                <a16:creationId xmlns:a16="http://schemas.microsoft.com/office/drawing/2014/main" id="{CAD0FDB0-E452-7647-9244-0E818A8CDF91}"/>
              </a:ext>
            </a:extLst>
          </p:cNvPr>
          <p:cNvSpPr txBox="1"/>
          <p:nvPr/>
        </p:nvSpPr>
        <p:spPr>
          <a:xfrm>
            <a:off x="8250386" y="5103341"/>
            <a:ext cx="3103414" cy="1200329"/>
          </a:xfrm>
          <a:prstGeom prst="rect">
            <a:avLst/>
          </a:prstGeom>
          <a:noFill/>
        </p:spPr>
        <p:txBody>
          <a:bodyPr wrap="none" rtlCol="0">
            <a:spAutoFit/>
          </a:bodyPr>
          <a:lstStyle/>
          <a:p>
            <a:r>
              <a:rPr lang="en-US" sz="2400" i="1" dirty="0">
                <a:solidFill>
                  <a:srgbClr val="00B0F0"/>
                </a:solidFill>
              </a:rPr>
              <a:t>The special case where </a:t>
            </a:r>
            <a:br>
              <a:rPr lang="en-US" sz="2400" i="1" dirty="0">
                <a:solidFill>
                  <a:srgbClr val="00B0F0"/>
                </a:solidFill>
              </a:rPr>
            </a:br>
            <a:r>
              <a:rPr lang="en-US" sz="2400" i="1" dirty="0">
                <a:solidFill>
                  <a:srgbClr val="00B0F0"/>
                </a:solidFill>
              </a:rPr>
              <a:t>the sum is </a:t>
            </a:r>
            <a:r>
              <a:rPr lang="en-US" sz="2400" dirty="0">
                <a:solidFill>
                  <a:srgbClr val="00B0F0"/>
                </a:solidFill>
              </a:rPr>
              <a:t>𝜽 </a:t>
            </a:r>
            <a:r>
              <a:rPr lang="en-US" sz="2400" i="1" dirty="0">
                <a:solidFill>
                  <a:srgbClr val="00B0F0"/>
                </a:solidFill>
              </a:rPr>
              <a:t>will be </a:t>
            </a:r>
            <a:br>
              <a:rPr lang="en-US" sz="2400" i="1" dirty="0">
                <a:solidFill>
                  <a:srgbClr val="00B0F0"/>
                </a:solidFill>
              </a:rPr>
            </a:br>
            <a:r>
              <a:rPr lang="en-US" sz="2400" i="1" dirty="0">
                <a:solidFill>
                  <a:srgbClr val="00B0F0"/>
                </a:solidFill>
              </a:rPr>
              <a:t>regarded as “wrong”</a:t>
            </a:r>
            <a:endParaRPr lang="en-US" sz="2400" dirty="0">
              <a:solidFill>
                <a:srgbClr val="00B0F0"/>
              </a:solidFill>
            </a:endParaRPr>
          </a:p>
        </p:txBody>
      </p:sp>
    </p:spTree>
    <p:extLst>
      <p:ext uri="{BB962C8B-B14F-4D97-AF65-F5344CB8AC3E}">
        <p14:creationId xmlns:p14="http://schemas.microsoft.com/office/powerpoint/2010/main" val="390860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BDFB3-61E4-9241-ACC6-9E285D9B1781}"/>
              </a:ext>
            </a:extLst>
          </p:cNvPr>
          <p:cNvSpPr>
            <a:spLocks noGrp="1"/>
          </p:cNvSpPr>
          <p:nvPr>
            <p:ph type="title"/>
          </p:nvPr>
        </p:nvSpPr>
        <p:spPr/>
        <p:txBody>
          <a:bodyPr/>
          <a:lstStyle/>
          <a:p>
            <a:pPr algn="ctr"/>
            <a:r>
              <a:rPr lang="en-QA" dirty="0"/>
              <a:t>Today…</a:t>
            </a:r>
          </a:p>
        </p:txBody>
      </p:sp>
      <p:sp>
        <p:nvSpPr>
          <p:cNvPr id="3" name="Content Placeholder 2">
            <a:extLst>
              <a:ext uri="{FF2B5EF4-FFF2-40B4-BE49-F238E27FC236}">
                <a16:creationId xmlns:a16="http://schemas.microsoft.com/office/drawing/2014/main" id="{B4FD23B7-142A-C040-9C59-B15B39226FA8}"/>
              </a:ext>
            </a:extLst>
          </p:cNvPr>
          <p:cNvSpPr>
            <a:spLocks noGrp="1"/>
          </p:cNvSpPr>
          <p:nvPr>
            <p:ph idx="1"/>
          </p:nvPr>
        </p:nvSpPr>
        <p:spPr>
          <a:xfrm>
            <a:off x="838200" y="1825624"/>
            <a:ext cx="10826578" cy="4908808"/>
          </a:xfrm>
        </p:spPr>
        <p:txBody>
          <a:bodyPr>
            <a:normAutofit/>
          </a:bodyPr>
          <a:lstStyle/>
          <a:p>
            <a:r>
              <a:rPr lang="en-US" dirty="0">
                <a:solidFill>
                  <a:srgbClr val="00B0F0"/>
                </a:solidFill>
              </a:rPr>
              <a:t>Last Wednesday’s Session:</a:t>
            </a:r>
          </a:p>
          <a:p>
            <a:pPr lvl="1"/>
            <a:r>
              <a:rPr lang="en-US" sz="2800" dirty="0"/>
              <a:t>Molecular genetics and sequence alignment </a:t>
            </a:r>
          </a:p>
          <a:p>
            <a:pPr lvl="1"/>
            <a:endParaRPr lang="en-US" sz="2800" dirty="0"/>
          </a:p>
          <a:p>
            <a:r>
              <a:rPr lang="en-US" dirty="0">
                <a:solidFill>
                  <a:srgbClr val="00B0F0"/>
                </a:solidFill>
              </a:rPr>
              <a:t>Today’s Session:</a:t>
            </a:r>
          </a:p>
          <a:p>
            <a:pPr lvl="1"/>
            <a:r>
              <a:rPr lang="en-US" sz="2800" dirty="0"/>
              <a:t>Molecular genetics and machine learning</a:t>
            </a:r>
          </a:p>
          <a:p>
            <a:pPr lvl="1"/>
            <a:endParaRPr lang="en-US" sz="2800" dirty="0"/>
          </a:p>
          <a:p>
            <a:r>
              <a:rPr lang="en-US" dirty="0">
                <a:solidFill>
                  <a:srgbClr val="00B0F0"/>
                </a:solidFill>
              </a:rPr>
              <a:t>Announcements:</a:t>
            </a:r>
          </a:p>
          <a:p>
            <a:pPr lvl="1"/>
            <a:r>
              <a:rPr lang="en-US" sz="2800" dirty="0"/>
              <a:t>Assignment 1 is due tomorrow (Feb 4) by midnight</a:t>
            </a:r>
          </a:p>
          <a:p>
            <a:pPr lvl="1"/>
            <a:r>
              <a:rPr lang="en-US" sz="2800" dirty="0"/>
              <a:t>Quiz 1 is on Feb 15 during the class time (</a:t>
            </a:r>
            <a:r>
              <a:rPr lang="en-US" sz="2800" i="1" dirty="0"/>
              <a:t>all material included</a:t>
            </a:r>
            <a:r>
              <a:rPr lang="en-US" sz="2800" dirty="0"/>
              <a:t>)</a:t>
            </a:r>
          </a:p>
        </p:txBody>
      </p:sp>
    </p:spTree>
    <p:extLst>
      <p:ext uri="{BB962C8B-B14F-4D97-AF65-F5344CB8AC3E}">
        <p14:creationId xmlns:p14="http://schemas.microsoft.com/office/powerpoint/2010/main" val="1141966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In short, we simply need to </a:t>
            </a:r>
            <a:r>
              <a:rPr lang="en-US" i="1" dirty="0"/>
              <a:t>learn</a:t>
            </a:r>
            <a:r>
              <a:rPr lang="en-US" dirty="0"/>
              <a:t> </a:t>
            </a:r>
            <a:r>
              <a:rPr lang="en-US" b="1" dirty="0"/>
              <a:t>w</a:t>
            </a:r>
            <a:r>
              <a:rPr lang="en-US" dirty="0"/>
              <a:t> = [</a:t>
            </a:r>
            <a:r>
              <a:rPr lang="en-US" b="1" dirty="0"/>
              <a:t>w</a:t>
            </a:r>
            <a:r>
              <a:rPr lang="en-US" b="1" baseline="-25000" dirty="0"/>
              <a:t>1</a:t>
            </a:r>
            <a:r>
              <a:rPr lang="en-US" dirty="0"/>
              <a:t>, </a:t>
            </a:r>
            <a:r>
              <a:rPr lang="en-US" b="1" dirty="0"/>
              <a:t>w</a:t>
            </a:r>
            <a:r>
              <a:rPr lang="en-US" b="1" baseline="-25000" dirty="0"/>
              <a:t>2</a:t>
            </a:r>
            <a:r>
              <a:rPr lang="en-US" dirty="0"/>
              <a:t>, …, </a:t>
            </a:r>
            <a:r>
              <a:rPr lang="en-US" b="1" dirty="0" err="1"/>
              <a:t>w</a:t>
            </a:r>
            <a:r>
              <a:rPr lang="en-US" b="1" baseline="-25000" dirty="0" err="1"/>
              <a:t>n</a:t>
            </a:r>
            <a:r>
              <a:rPr lang="en-US" dirty="0"/>
              <a:t>] based on the given training set</a:t>
            </a:r>
          </a:p>
          <a:p>
            <a:endParaRPr lang="en-US" dirty="0"/>
          </a:p>
          <a:p>
            <a:r>
              <a:rPr lang="en-US" dirty="0"/>
              <a:t>Once we learn </a:t>
            </a:r>
            <a:r>
              <a:rPr lang="en-US" b="1" dirty="0"/>
              <a:t>w</a:t>
            </a:r>
            <a:r>
              <a:rPr lang="en-US" dirty="0"/>
              <a:t>, we can multiply it by any </a:t>
            </a:r>
            <a:r>
              <a:rPr lang="en-US" i="1" u="sng" dirty="0"/>
              <a:t>new</a:t>
            </a:r>
            <a:r>
              <a:rPr lang="en-US" dirty="0"/>
              <a:t> </a:t>
            </a:r>
            <a:r>
              <a:rPr lang="en-US" b="1" dirty="0"/>
              <a:t>x</a:t>
            </a:r>
            <a:r>
              <a:rPr lang="en-US" dirty="0"/>
              <a:t> = [</a:t>
            </a:r>
            <a:r>
              <a:rPr lang="en-US" b="1" dirty="0"/>
              <a:t>x</a:t>
            </a:r>
            <a:r>
              <a:rPr lang="en-US" b="1" baseline="-25000" dirty="0"/>
              <a:t>1</a:t>
            </a:r>
            <a:r>
              <a:rPr lang="en-US" dirty="0"/>
              <a:t>, </a:t>
            </a:r>
            <a:r>
              <a:rPr lang="en-US" b="1" dirty="0"/>
              <a:t>x</a:t>
            </a:r>
            <a:r>
              <a:rPr lang="en-US" b="1" baseline="-25000" dirty="0"/>
              <a:t>2</a:t>
            </a:r>
            <a:r>
              <a:rPr lang="en-US" dirty="0"/>
              <a:t>, …, </a:t>
            </a:r>
            <a:r>
              <a:rPr lang="en-US" b="1" dirty="0" err="1"/>
              <a:t>x</a:t>
            </a:r>
            <a:r>
              <a:rPr lang="en-US" b="1" baseline="-25000" dirty="0" err="1"/>
              <a:t>n</a:t>
            </a:r>
            <a:r>
              <a:rPr lang="en-US" dirty="0"/>
              <a:t>] representing a new email, and infer whether it is a spam or not a spam based on the output value</a:t>
            </a:r>
          </a:p>
          <a:p>
            <a:pPr lvl="1"/>
            <a:r>
              <a:rPr lang="en-US" dirty="0"/>
              <a:t>If the output value is greater than 𝞱, the email is a spam</a:t>
            </a:r>
          </a:p>
          <a:p>
            <a:pPr lvl="1"/>
            <a:r>
              <a:rPr lang="en-US" dirty="0"/>
              <a:t>If the output value is less than 𝞱, the email is not a spam</a:t>
            </a:r>
          </a:p>
          <a:p>
            <a:pPr lvl="1"/>
            <a:endParaRPr lang="en-US" dirty="0"/>
          </a:p>
          <a:p>
            <a:r>
              <a:rPr lang="en-US" dirty="0"/>
              <a:t>But, how to learn </a:t>
            </a:r>
            <a:r>
              <a:rPr lang="en-US" b="1" dirty="0"/>
              <a:t>w</a:t>
            </a:r>
            <a:r>
              <a:rPr lang="en-US" dirty="0"/>
              <a:t>?</a:t>
            </a:r>
          </a:p>
        </p:txBody>
      </p:sp>
    </p:spTree>
    <p:extLst>
      <p:ext uri="{BB962C8B-B14F-4D97-AF65-F5344CB8AC3E}">
        <p14:creationId xmlns:p14="http://schemas.microsoft.com/office/powerpoint/2010/main" val="267038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Perceptron algorithm:</a:t>
            </a:r>
          </a:p>
          <a:p>
            <a:pPr marL="914400" lvl="1" indent="-457200">
              <a:buFont typeface="+mj-lt"/>
              <a:buAutoNum type="arabicPeriod"/>
            </a:pPr>
            <a:r>
              <a:rPr lang="en-US" dirty="0"/>
              <a:t>Assume 𝞱 is 0 and initialize the weight vector, </a:t>
            </a:r>
            <a:r>
              <a:rPr lang="en-US" b="1" dirty="0"/>
              <a:t>w</a:t>
            </a:r>
            <a:r>
              <a:rPr lang="en-US" dirty="0"/>
              <a:t>, to all 0’s</a:t>
            </a:r>
          </a:p>
          <a:p>
            <a:pPr marL="914400" lvl="1" indent="-457200">
              <a:buFont typeface="+mj-lt"/>
              <a:buAutoNum type="arabicPeriod"/>
            </a:pPr>
            <a:r>
              <a:rPr lang="en-US" dirty="0"/>
              <a:t>Pick a learning-rate, </a:t>
            </a:r>
            <a:r>
              <a:rPr lang="en-US" dirty="0">
                <a:solidFill>
                  <a:srgbClr val="00B050"/>
                </a:solidFill>
              </a:rPr>
              <a:t>𝞪</a:t>
            </a:r>
            <a:r>
              <a:rPr lang="en-US" dirty="0"/>
              <a:t>, that is a small, positive real number</a:t>
            </a:r>
          </a:p>
          <a:p>
            <a:pPr lvl="2"/>
            <a:r>
              <a:rPr lang="en-US" b="1" dirty="0">
                <a:solidFill>
                  <a:srgbClr val="FFC000"/>
                </a:solidFill>
              </a:rPr>
              <a:t>Note</a:t>
            </a:r>
            <a:r>
              <a:rPr lang="en-US" dirty="0"/>
              <a:t>: The choice of </a:t>
            </a:r>
            <a:r>
              <a:rPr lang="en-US" dirty="0">
                <a:solidFill>
                  <a:srgbClr val="00B050"/>
                </a:solidFill>
              </a:rPr>
              <a:t>𝞪</a:t>
            </a:r>
            <a:r>
              <a:rPr lang="en-US" dirty="0"/>
              <a:t> affects the convergence of the perceptron. If 𝞪 is too small, convergence is slow; if it is too big, the decision boundary will “dance around” and again will converge slowly, if at all</a:t>
            </a:r>
          </a:p>
          <a:p>
            <a:pPr marL="914400" lvl="1" indent="-457200">
              <a:buFont typeface="+mj-lt"/>
              <a:buAutoNum type="arabicPeriod"/>
            </a:pPr>
            <a:r>
              <a:rPr lang="en-US" dirty="0"/>
              <a:t>Consider each training example </a:t>
            </a:r>
            <a:r>
              <a:rPr lang="en-US" i="1" dirty="0"/>
              <a:t>t</a:t>
            </a:r>
            <a:r>
              <a:rPr lang="en-US" dirty="0"/>
              <a:t> = (</a:t>
            </a:r>
            <a:r>
              <a:rPr lang="en-US" b="1" dirty="0">
                <a:solidFill>
                  <a:srgbClr val="00B0F0"/>
                </a:solidFill>
              </a:rPr>
              <a:t>x</a:t>
            </a:r>
            <a:r>
              <a:rPr lang="en-US" dirty="0"/>
              <a:t>, </a:t>
            </a:r>
            <a:r>
              <a:rPr lang="en-US" dirty="0">
                <a:solidFill>
                  <a:srgbClr val="FF0000"/>
                </a:solidFill>
              </a:rPr>
              <a:t>y</a:t>
            </a:r>
            <a:r>
              <a:rPr lang="en-US" dirty="0"/>
              <a:t>) in turn:</a:t>
            </a:r>
          </a:p>
          <a:p>
            <a:pPr marL="1371600" lvl="2" indent="-457200">
              <a:buFont typeface="+mj-lt"/>
              <a:buAutoNum type="alphaLcPeriod"/>
            </a:pPr>
            <a:r>
              <a:rPr lang="en-US" dirty="0"/>
              <a:t>Let </a:t>
            </a:r>
            <a:r>
              <a:rPr lang="en-US" dirty="0">
                <a:solidFill>
                  <a:srgbClr val="FF0000"/>
                </a:solidFill>
              </a:rPr>
              <a:t>y′</a:t>
            </a:r>
            <a:r>
              <a:rPr lang="en-US" dirty="0"/>
              <a:t> = </a:t>
            </a:r>
            <a:r>
              <a:rPr lang="en-US" b="1" dirty="0" err="1"/>
              <a:t>w</a:t>
            </a:r>
            <a:r>
              <a:rPr lang="en-US" dirty="0" err="1"/>
              <a:t>.</a:t>
            </a:r>
            <a:r>
              <a:rPr lang="en-US" b="1" dirty="0" err="1">
                <a:solidFill>
                  <a:srgbClr val="00B0F0"/>
                </a:solidFill>
              </a:rPr>
              <a:t>x</a:t>
            </a:r>
            <a:endParaRPr lang="en-US" b="1" dirty="0">
              <a:solidFill>
                <a:srgbClr val="00B0F0"/>
              </a:solidFill>
            </a:endParaRPr>
          </a:p>
          <a:p>
            <a:pPr marL="1371600" lvl="2" indent="-457200">
              <a:buFont typeface="+mj-lt"/>
              <a:buAutoNum type="alphaLcPeriod"/>
            </a:pPr>
            <a:r>
              <a:rPr lang="en-US" dirty="0"/>
              <a:t>If </a:t>
            </a:r>
            <a:r>
              <a:rPr lang="en-US" dirty="0">
                <a:solidFill>
                  <a:srgbClr val="FF0000"/>
                </a:solidFill>
              </a:rPr>
              <a:t>y′</a:t>
            </a:r>
            <a:r>
              <a:rPr lang="en-US" dirty="0"/>
              <a:t> and </a:t>
            </a:r>
            <a:r>
              <a:rPr lang="en-US" dirty="0">
                <a:solidFill>
                  <a:srgbClr val="FF0000"/>
                </a:solidFill>
              </a:rPr>
              <a:t>y</a:t>
            </a:r>
            <a:r>
              <a:rPr lang="en-US" dirty="0"/>
              <a:t> have the same sign, do nothing; </a:t>
            </a:r>
            <a:r>
              <a:rPr lang="en-US" i="1" dirty="0"/>
              <a:t>t</a:t>
            </a:r>
            <a:r>
              <a:rPr lang="en-US" dirty="0"/>
              <a:t> is properly classified</a:t>
            </a:r>
          </a:p>
          <a:p>
            <a:pPr marL="1371600" lvl="2" indent="-457200">
              <a:buFont typeface="+mj-lt"/>
              <a:buAutoNum type="alphaLcPeriod"/>
            </a:pPr>
            <a:r>
              <a:rPr lang="en-US" dirty="0"/>
              <a:t>if </a:t>
            </a:r>
            <a:r>
              <a:rPr lang="en-US" dirty="0">
                <a:solidFill>
                  <a:srgbClr val="FF0000"/>
                </a:solidFill>
              </a:rPr>
              <a:t>y′</a:t>
            </a:r>
            <a:r>
              <a:rPr lang="en-US" dirty="0"/>
              <a:t> and </a:t>
            </a:r>
            <a:r>
              <a:rPr lang="en-US" dirty="0">
                <a:solidFill>
                  <a:srgbClr val="FF0000"/>
                </a:solidFill>
              </a:rPr>
              <a:t>y</a:t>
            </a:r>
            <a:r>
              <a:rPr lang="en-US" dirty="0"/>
              <a:t> have different signs, or </a:t>
            </a:r>
            <a:r>
              <a:rPr lang="en-US" dirty="0">
                <a:solidFill>
                  <a:srgbClr val="FF0000"/>
                </a:solidFill>
              </a:rPr>
              <a:t>y′</a:t>
            </a:r>
            <a:r>
              <a:rPr lang="en-US" dirty="0"/>
              <a:t> = 0, replace </a:t>
            </a:r>
            <a:r>
              <a:rPr lang="en-US" b="1" dirty="0"/>
              <a:t>w</a:t>
            </a:r>
            <a:r>
              <a:rPr lang="en-US" dirty="0"/>
              <a:t> by </a:t>
            </a:r>
            <a:r>
              <a:rPr lang="en-US" b="1" dirty="0"/>
              <a:t>w</a:t>
            </a:r>
            <a:r>
              <a:rPr lang="en-US" dirty="0"/>
              <a:t> + </a:t>
            </a:r>
            <a:r>
              <a:rPr lang="en-US" dirty="0">
                <a:solidFill>
                  <a:srgbClr val="00B050"/>
                </a:solidFill>
              </a:rPr>
              <a:t>𝞪</a:t>
            </a:r>
            <a:r>
              <a:rPr lang="en-US" dirty="0"/>
              <a:t>.</a:t>
            </a:r>
            <a:r>
              <a:rPr lang="en-US" dirty="0" err="1">
                <a:solidFill>
                  <a:srgbClr val="FF0000"/>
                </a:solidFill>
              </a:rPr>
              <a:t>y</a:t>
            </a:r>
            <a:r>
              <a:rPr lang="en-US" b="1" dirty="0" err="1"/>
              <a:t>.</a:t>
            </a:r>
            <a:r>
              <a:rPr lang="en-US" b="1" dirty="0" err="1">
                <a:solidFill>
                  <a:srgbClr val="00B0F0"/>
                </a:solidFill>
              </a:rPr>
              <a:t>x</a:t>
            </a:r>
            <a:r>
              <a:rPr lang="en-US" dirty="0"/>
              <a:t>. That is, adjust </a:t>
            </a:r>
            <a:r>
              <a:rPr lang="en-US" b="1" dirty="0"/>
              <a:t>w</a:t>
            </a:r>
            <a:r>
              <a:rPr lang="en-US" dirty="0"/>
              <a:t> slightly in the direction of </a:t>
            </a:r>
            <a:r>
              <a:rPr lang="en-US" b="1" dirty="0">
                <a:solidFill>
                  <a:srgbClr val="00B0F0"/>
                </a:solidFill>
              </a:rPr>
              <a:t>x</a:t>
            </a:r>
          </a:p>
          <a:p>
            <a:pPr lvl="2"/>
            <a:endParaRPr lang="en-US" dirty="0"/>
          </a:p>
          <a:p>
            <a:pPr lvl="1"/>
            <a:endParaRPr lang="en-US" dirty="0"/>
          </a:p>
        </p:txBody>
      </p:sp>
    </p:spTree>
    <p:extLst>
      <p:ext uri="{BB962C8B-B14F-4D97-AF65-F5344CB8AC3E}">
        <p14:creationId xmlns:p14="http://schemas.microsoft.com/office/powerpoint/2010/main" val="130334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When to stop the perceptron algorithm? </a:t>
            </a:r>
          </a:p>
          <a:p>
            <a:pPr lvl="1"/>
            <a:r>
              <a:rPr lang="en-US" dirty="0"/>
              <a:t>Ideally, you want it to stop when it converges (i.e., when it learnt enough and can now render quite accurate during inference)</a:t>
            </a:r>
          </a:p>
          <a:p>
            <a:pPr lvl="1"/>
            <a:endParaRPr lang="en-US" dirty="0"/>
          </a:p>
          <a:p>
            <a:pPr lvl="1"/>
            <a:r>
              <a:rPr lang="en-US" dirty="0"/>
              <a:t>We can repeat step 3 in the perceptron algorithm and:</a:t>
            </a:r>
          </a:p>
          <a:p>
            <a:pPr marL="1371600" lvl="2" indent="-457200">
              <a:buFont typeface="+mj-lt"/>
              <a:buAutoNum type="alphaLcPeriod"/>
            </a:pPr>
            <a:r>
              <a:rPr lang="en-US" sz="2400" dirty="0"/>
              <a:t>Terminate after a fixed number of rounds</a:t>
            </a:r>
          </a:p>
          <a:p>
            <a:pPr marL="1371600" lvl="2" indent="-457200">
              <a:buFont typeface="+mj-lt"/>
              <a:buAutoNum type="alphaLcPeriod"/>
            </a:pPr>
            <a:r>
              <a:rPr lang="en-US" sz="2400" dirty="0"/>
              <a:t>Or, terminate when the number of misclassified training examples stops changing</a:t>
            </a:r>
          </a:p>
          <a:p>
            <a:pPr marL="1371600" lvl="2" indent="-457200">
              <a:buFont typeface="+mj-lt"/>
              <a:buAutoNum type="alphaLcPeriod"/>
            </a:pPr>
            <a:r>
              <a:rPr lang="en-US" sz="2400" dirty="0"/>
              <a:t>Or, withhold a test set from the training data, and after each round, run the perceptron on the test data. Afterwards, terminate the algorithm when the number of errors on the test set stops changing</a:t>
            </a:r>
          </a:p>
          <a:p>
            <a:pPr lvl="2"/>
            <a:endParaRPr lang="en-US" dirty="0"/>
          </a:p>
          <a:p>
            <a:pPr lvl="1"/>
            <a:endParaRPr lang="en-US" dirty="0"/>
          </a:p>
        </p:txBody>
      </p:sp>
    </p:spTree>
    <p:extLst>
      <p:ext uri="{BB962C8B-B14F-4D97-AF65-F5344CB8AC3E}">
        <p14:creationId xmlns:p14="http://schemas.microsoft.com/office/powerpoint/2010/main" val="362134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 A Concrete Example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Let us apply the perceptron algorithm on our spam email recognition problem, assuming </a:t>
            </a:r>
            <a:r>
              <a:rPr lang="en-US" dirty="0">
                <a:solidFill>
                  <a:srgbClr val="00B050"/>
                </a:solidFill>
              </a:rPr>
              <a:t>𝞪 </a:t>
            </a:r>
            <a:r>
              <a:rPr lang="en-US" dirty="0"/>
              <a:t>= 0.5 and starting with </a:t>
            </a:r>
            <a:r>
              <a:rPr lang="en-US" b="1" dirty="0"/>
              <a:t>w</a:t>
            </a:r>
            <a:r>
              <a:rPr lang="en-US" dirty="0"/>
              <a:t> = [0, 0, 0, 0, 0]</a:t>
            </a:r>
          </a:p>
          <a:p>
            <a:pPr lvl="2"/>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extLst>
              <p:ext uri="{D42A27DB-BD31-4B8C-83A1-F6EECF244321}">
                <p14:modId xmlns:p14="http://schemas.microsoft.com/office/powerpoint/2010/main" val="2146741610"/>
              </p:ext>
            </p:extLst>
          </p:nvPr>
        </p:nvGraphicFramePr>
        <p:xfrm>
          <a:off x="1843902" y="3054859"/>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5" name="TextBox 4">
            <a:extLst>
              <a:ext uri="{FF2B5EF4-FFF2-40B4-BE49-F238E27FC236}">
                <a16:creationId xmlns:a16="http://schemas.microsoft.com/office/drawing/2014/main" id="{3209578A-98CC-AB49-A2B6-ED406367B8B9}"/>
              </a:ext>
            </a:extLst>
          </p:cNvPr>
          <p:cNvSpPr txBox="1"/>
          <p:nvPr/>
        </p:nvSpPr>
        <p:spPr>
          <a:xfrm>
            <a:off x="4858200" y="5864006"/>
            <a:ext cx="2807115" cy="461665"/>
          </a:xfrm>
          <a:prstGeom prst="rect">
            <a:avLst/>
          </a:prstGeom>
          <a:noFill/>
        </p:spPr>
        <p:txBody>
          <a:bodyPr wrap="none" rtlCol="0">
            <a:spAutoFit/>
          </a:bodyPr>
          <a:lstStyle/>
          <a:p>
            <a:r>
              <a:rPr lang="en-QA" sz="2400" b="1" dirty="0">
                <a:solidFill>
                  <a:srgbClr val="92D050"/>
                </a:solidFill>
              </a:rPr>
              <a:t>Our Training Dataset</a:t>
            </a:r>
          </a:p>
        </p:txBody>
      </p:sp>
    </p:spTree>
    <p:extLst>
      <p:ext uri="{BB962C8B-B14F-4D97-AF65-F5344CB8AC3E}">
        <p14:creationId xmlns:p14="http://schemas.microsoft.com/office/powerpoint/2010/main" val="19609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 A Concrete Example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Let us apply the perceptron algorithm on our spam email recognition problem, assuming </a:t>
            </a:r>
            <a:r>
              <a:rPr lang="en-US" dirty="0">
                <a:solidFill>
                  <a:srgbClr val="00B050"/>
                </a:solidFill>
              </a:rPr>
              <a:t>𝞪 </a:t>
            </a:r>
            <a:r>
              <a:rPr lang="en-US" dirty="0"/>
              <a:t>= 0.5 and starting with </a:t>
            </a:r>
            <a:r>
              <a:rPr lang="en-US" b="1" dirty="0"/>
              <a:t>w</a:t>
            </a:r>
            <a:r>
              <a:rPr lang="en-US" dirty="0"/>
              <a:t> = [0, 0, 0, 0, 0]</a:t>
            </a:r>
          </a:p>
          <a:p>
            <a:endParaRPr lang="en-US" dirty="0"/>
          </a:p>
          <a:p>
            <a:pPr lvl="2"/>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extLst>
              <p:ext uri="{D42A27DB-BD31-4B8C-83A1-F6EECF244321}">
                <p14:modId xmlns:p14="http://schemas.microsoft.com/office/powerpoint/2010/main" val="363824957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[0,0,0,0,0]×[1,1,0,1,1] = </a:t>
                      </a:r>
                      <a:r>
                        <a:rPr lang="en-QA" b="1" dirty="0">
                          <a:solidFill>
                            <a:schemeClr val="bg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[0,0,0,0,0]+(0.5×1×[1,1,0,1,1]) = </a:t>
                      </a:r>
                      <a:r>
                        <a:rPr lang="en-QA" b="1" dirty="0">
                          <a:solidFill>
                            <a:schemeClr val="bg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5" name="Table 5">
            <a:extLst>
              <a:ext uri="{FF2B5EF4-FFF2-40B4-BE49-F238E27FC236}">
                <a16:creationId xmlns:a16="http://schemas.microsoft.com/office/drawing/2014/main" id="{3EABEAA4-3343-CC46-A487-01AE6385C017}"/>
              </a:ext>
            </a:extLst>
          </p:cNvPr>
          <p:cNvGraphicFramePr>
            <a:graphicFrameLocks noGrp="1"/>
          </p:cNvGraphicFramePr>
          <p:nvPr>
            <p:extLst>
              <p:ext uri="{D42A27DB-BD31-4B8C-83A1-F6EECF244321}">
                <p14:modId xmlns:p14="http://schemas.microsoft.com/office/powerpoint/2010/main" val="3449177114"/>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[0,0,0,0,0]+(0.5×1×[1,1,0,1,1]) = </a:t>
                      </a:r>
                      <a:r>
                        <a:rPr lang="en-QA" b="1" dirty="0">
                          <a:solidFill>
                            <a:schemeClr val="bg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6" name="Table 5">
            <a:extLst>
              <a:ext uri="{FF2B5EF4-FFF2-40B4-BE49-F238E27FC236}">
                <a16:creationId xmlns:a16="http://schemas.microsoft.com/office/drawing/2014/main" id="{5A90CC8F-17D6-1B48-8F54-C745FD6D02F2}"/>
              </a:ext>
            </a:extLst>
          </p:cNvPr>
          <p:cNvGraphicFramePr>
            <a:graphicFrameLocks noGrp="1"/>
          </p:cNvGraphicFramePr>
          <p:nvPr>
            <p:extLst>
              <p:ext uri="{D42A27DB-BD31-4B8C-83A1-F6EECF244321}">
                <p14:modId xmlns:p14="http://schemas.microsoft.com/office/powerpoint/2010/main" val="72965568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[0,0,0,0,0]+(0.5×1×[1,1,0,1,1]) = </a:t>
                      </a:r>
                      <a:r>
                        <a:rPr lang="en-QA" b="1" dirty="0">
                          <a:solidFill>
                            <a:schemeClr val="bg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7" name="Table 5">
            <a:extLst>
              <a:ext uri="{FF2B5EF4-FFF2-40B4-BE49-F238E27FC236}">
                <a16:creationId xmlns:a16="http://schemas.microsoft.com/office/drawing/2014/main" id="{F9249E7C-86C0-C747-9CA0-0FF18081931F}"/>
              </a:ext>
            </a:extLst>
          </p:cNvPr>
          <p:cNvGraphicFramePr>
            <a:graphicFrameLocks noGrp="1"/>
          </p:cNvGraphicFramePr>
          <p:nvPr>
            <p:extLst>
              <p:ext uri="{D42A27DB-BD31-4B8C-83A1-F6EECF244321}">
                <p14:modId xmlns:p14="http://schemas.microsoft.com/office/powerpoint/2010/main" val="259878532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8" name="Table 5">
            <a:extLst>
              <a:ext uri="{FF2B5EF4-FFF2-40B4-BE49-F238E27FC236}">
                <a16:creationId xmlns:a16="http://schemas.microsoft.com/office/drawing/2014/main" id="{0F270391-B1A3-664F-84C0-03F77A134EAB}"/>
              </a:ext>
            </a:extLst>
          </p:cNvPr>
          <p:cNvGraphicFramePr>
            <a:graphicFrameLocks noGrp="1"/>
          </p:cNvGraphicFramePr>
          <p:nvPr>
            <p:extLst>
              <p:ext uri="{D42A27DB-BD31-4B8C-83A1-F6EECF244321}">
                <p14:modId xmlns:p14="http://schemas.microsoft.com/office/powerpoint/2010/main" val="346384423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5" name="Table 5">
            <a:extLst>
              <a:ext uri="{FF2B5EF4-FFF2-40B4-BE49-F238E27FC236}">
                <a16:creationId xmlns:a16="http://schemas.microsoft.com/office/drawing/2014/main" id="{D0F0CF30-78FD-AE4B-A4FD-C246D1679B3B}"/>
              </a:ext>
            </a:extLst>
          </p:cNvPr>
          <p:cNvGraphicFramePr>
            <a:graphicFrameLocks noGrp="1"/>
          </p:cNvGraphicFramePr>
          <p:nvPr>
            <p:extLst>
              <p:ext uri="{D42A27DB-BD31-4B8C-83A1-F6EECF244321}">
                <p14:modId xmlns:p14="http://schemas.microsoft.com/office/powerpoint/2010/main" val="234622594"/>
              </p:ext>
            </p:extLst>
          </p:nvPr>
        </p:nvGraphicFramePr>
        <p:xfrm>
          <a:off x="506681"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6" name="Table 5">
            <a:extLst>
              <a:ext uri="{FF2B5EF4-FFF2-40B4-BE49-F238E27FC236}">
                <a16:creationId xmlns:a16="http://schemas.microsoft.com/office/drawing/2014/main" id="{C5D0D460-EEF1-2942-A0E1-51629C389626}"/>
              </a:ext>
            </a:extLst>
          </p:cNvPr>
          <p:cNvGraphicFramePr>
            <a:graphicFrameLocks noGrp="1"/>
          </p:cNvGraphicFramePr>
          <p:nvPr>
            <p:extLst>
              <p:ext uri="{D42A27DB-BD31-4B8C-83A1-F6EECF244321}">
                <p14:modId xmlns:p14="http://schemas.microsoft.com/office/powerpoint/2010/main" val="1402205474"/>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7" name="Table 5">
            <a:extLst>
              <a:ext uri="{FF2B5EF4-FFF2-40B4-BE49-F238E27FC236}">
                <a16:creationId xmlns:a16="http://schemas.microsoft.com/office/drawing/2014/main" id="{EB90F502-6E1F-1146-A4A9-9EE526754DA6}"/>
              </a:ext>
            </a:extLst>
          </p:cNvPr>
          <p:cNvGraphicFramePr>
            <a:graphicFrameLocks noGrp="1"/>
          </p:cNvGraphicFramePr>
          <p:nvPr>
            <p:extLst>
              <p:ext uri="{D42A27DB-BD31-4B8C-83A1-F6EECF244321}">
                <p14:modId xmlns:p14="http://schemas.microsoft.com/office/powerpoint/2010/main" val="260599555"/>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8" name="Table 5">
            <a:extLst>
              <a:ext uri="{FF2B5EF4-FFF2-40B4-BE49-F238E27FC236}">
                <a16:creationId xmlns:a16="http://schemas.microsoft.com/office/drawing/2014/main" id="{62A968F8-2002-9E45-8BC9-7831368FB8CC}"/>
              </a:ext>
            </a:extLst>
          </p:cNvPr>
          <p:cNvGraphicFramePr>
            <a:graphicFrameLocks noGrp="1"/>
          </p:cNvGraphicFramePr>
          <p:nvPr>
            <p:extLst>
              <p:ext uri="{D42A27DB-BD31-4B8C-83A1-F6EECF244321}">
                <p14:modId xmlns:p14="http://schemas.microsoft.com/office/powerpoint/2010/main" val="2570572425"/>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0" name="Table 5">
            <a:extLst>
              <a:ext uri="{FF2B5EF4-FFF2-40B4-BE49-F238E27FC236}">
                <a16:creationId xmlns:a16="http://schemas.microsoft.com/office/drawing/2014/main" id="{0AC203B3-569F-0042-8399-8B1FA0049876}"/>
              </a:ext>
            </a:extLst>
          </p:cNvPr>
          <p:cNvGraphicFramePr>
            <a:graphicFrameLocks noGrp="1"/>
          </p:cNvGraphicFramePr>
          <p:nvPr>
            <p:extLst>
              <p:ext uri="{D42A27DB-BD31-4B8C-83A1-F6EECF244321}">
                <p14:modId xmlns:p14="http://schemas.microsoft.com/office/powerpoint/2010/main" val="2692715953"/>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1" name="Table 5">
            <a:extLst>
              <a:ext uri="{FF2B5EF4-FFF2-40B4-BE49-F238E27FC236}">
                <a16:creationId xmlns:a16="http://schemas.microsoft.com/office/drawing/2014/main" id="{931AB123-C454-F642-8742-BC040B4E31FD}"/>
              </a:ext>
            </a:extLst>
          </p:cNvPr>
          <p:cNvGraphicFramePr>
            <a:graphicFrameLocks noGrp="1"/>
          </p:cNvGraphicFramePr>
          <p:nvPr>
            <p:extLst>
              <p:ext uri="{D42A27DB-BD31-4B8C-83A1-F6EECF244321}">
                <p14:modId xmlns:p14="http://schemas.microsoft.com/office/powerpoint/2010/main" val="1568542687"/>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2" name="Table 5">
            <a:extLst>
              <a:ext uri="{FF2B5EF4-FFF2-40B4-BE49-F238E27FC236}">
                <a16:creationId xmlns:a16="http://schemas.microsoft.com/office/drawing/2014/main" id="{98412EC5-A3BA-4849-90EF-FBBCE6F15F69}"/>
              </a:ext>
            </a:extLst>
          </p:cNvPr>
          <p:cNvGraphicFramePr>
            <a:graphicFrameLocks noGrp="1"/>
          </p:cNvGraphicFramePr>
          <p:nvPr>
            <p:extLst>
              <p:ext uri="{D42A27DB-BD31-4B8C-83A1-F6EECF244321}">
                <p14:modId xmlns:p14="http://schemas.microsoft.com/office/powerpoint/2010/main" val="53143039"/>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3" name="Table 5">
            <a:extLst>
              <a:ext uri="{FF2B5EF4-FFF2-40B4-BE49-F238E27FC236}">
                <a16:creationId xmlns:a16="http://schemas.microsoft.com/office/drawing/2014/main" id="{A4E63849-D3F1-CA4B-8E7A-C3F00FD7EBAD}"/>
              </a:ext>
            </a:extLst>
          </p:cNvPr>
          <p:cNvGraphicFramePr>
            <a:graphicFrameLocks noGrp="1"/>
          </p:cNvGraphicFramePr>
          <p:nvPr>
            <p:extLst>
              <p:ext uri="{D42A27DB-BD31-4B8C-83A1-F6EECF244321}">
                <p14:modId xmlns:p14="http://schemas.microsoft.com/office/powerpoint/2010/main" val="1529709262"/>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4" name="Table 5">
            <a:extLst>
              <a:ext uri="{FF2B5EF4-FFF2-40B4-BE49-F238E27FC236}">
                <a16:creationId xmlns:a16="http://schemas.microsoft.com/office/drawing/2014/main" id="{5BF1D25E-F470-4646-80DA-98874D191922}"/>
              </a:ext>
            </a:extLst>
          </p:cNvPr>
          <p:cNvGraphicFramePr>
            <a:graphicFrameLocks noGrp="1"/>
          </p:cNvGraphicFramePr>
          <p:nvPr>
            <p:extLst>
              <p:ext uri="{D42A27DB-BD31-4B8C-83A1-F6EECF244321}">
                <p14:modId xmlns:p14="http://schemas.microsoft.com/office/powerpoint/2010/main" val="4089964117"/>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5" name="Table 5">
            <a:extLst>
              <a:ext uri="{FF2B5EF4-FFF2-40B4-BE49-F238E27FC236}">
                <a16:creationId xmlns:a16="http://schemas.microsoft.com/office/drawing/2014/main" id="{D25D7E2F-00DA-4241-AEB8-E797187D0F6C}"/>
              </a:ext>
            </a:extLst>
          </p:cNvPr>
          <p:cNvGraphicFramePr>
            <a:graphicFrameLocks noGrp="1"/>
          </p:cNvGraphicFramePr>
          <p:nvPr>
            <p:extLst>
              <p:ext uri="{D42A27DB-BD31-4B8C-83A1-F6EECF244321}">
                <p14:modId xmlns:p14="http://schemas.microsoft.com/office/powerpoint/2010/main" val="1785192998"/>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6" name="Table 5">
            <a:extLst>
              <a:ext uri="{FF2B5EF4-FFF2-40B4-BE49-F238E27FC236}">
                <a16:creationId xmlns:a16="http://schemas.microsoft.com/office/drawing/2014/main" id="{B7F69AE9-27E2-A440-8175-40A02778719F}"/>
              </a:ext>
            </a:extLst>
          </p:cNvPr>
          <p:cNvGraphicFramePr>
            <a:graphicFrameLocks noGrp="1"/>
          </p:cNvGraphicFramePr>
          <p:nvPr>
            <p:extLst>
              <p:ext uri="{D42A27DB-BD31-4B8C-83A1-F6EECF244321}">
                <p14:modId xmlns:p14="http://schemas.microsoft.com/office/powerpoint/2010/main" val="3396627503"/>
              </p:ext>
            </p:extLst>
          </p:nvPr>
        </p:nvGraphicFramePr>
        <p:xfrm>
          <a:off x="506679"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7" name="Table 5">
            <a:extLst>
              <a:ext uri="{FF2B5EF4-FFF2-40B4-BE49-F238E27FC236}">
                <a16:creationId xmlns:a16="http://schemas.microsoft.com/office/drawing/2014/main" id="{5416E492-894D-164B-8C65-1E1764AB179D}"/>
              </a:ext>
            </a:extLst>
          </p:cNvPr>
          <p:cNvGraphicFramePr>
            <a:graphicFrameLocks noGrp="1"/>
          </p:cNvGraphicFramePr>
          <p:nvPr>
            <p:extLst>
              <p:ext uri="{D42A27DB-BD31-4B8C-83A1-F6EECF244321}">
                <p14:modId xmlns:p14="http://schemas.microsoft.com/office/powerpoint/2010/main" val="122887684"/>
              </p:ext>
            </p:extLst>
          </p:nvPr>
        </p:nvGraphicFramePr>
        <p:xfrm>
          <a:off x="506678"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8" name="Table 5">
            <a:extLst>
              <a:ext uri="{FF2B5EF4-FFF2-40B4-BE49-F238E27FC236}">
                <a16:creationId xmlns:a16="http://schemas.microsoft.com/office/drawing/2014/main" id="{B74EEB22-330C-EF40-A223-A81B4B9744F0}"/>
              </a:ext>
            </a:extLst>
          </p:cNvPr>
          <p:cNvGraphicFramePr>
            <a:graphicFrameLocks noGrp="1"/>
          </p:cNvGraphicFramePr>
          <p:nvPr>
            <p:extLst>
              <p:ext uri="{D42A27DB-BD31-4B8C-83A1-F6EECF244321}">
                <p14:modId xmlns:p14="http://schemas.microsoft.com/office/powerpoint/2010/main" val="2018074226"/>
              </p:ext>
            </p:extLst>
          </p:nvPr>
        </p:nvGraphicFramePr>
        <p:xfrm>
          <a:off x="506677"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9" name="Table 5">
            <a:extLst>
              <a:ext uri="{FF2B5EF4-FFF2-40B4-BE49-F238E27FC236}">
                <a16:creationId xmlns:a16="http://schemas.microsoft.com/office/drawing/2014/main" id="{FE2DD112-772D-3A46-B529-974B8C62D76B}"/>
              </a:ext>
            </a:extLst>
          </p:cNvPr>
          <p:cNvGraphicFramePr>
            <a:graphicFrameLocks noGrp="1"/>
          </p:cNvGraphicFramePr>
          <p:nvPr>
            <p:extLst>
              <p:ext uri="{D42A27DB-BD31-4B8C-83A1-F6EECF244321}">
                <p14:modId xmlns:p14="http://schemas.microsoft.com/office/powerpoint/2010/main" val="1299648182"/>
              </p:ext>
            </p:extLst>
          </p:nvPr>
        </p:nvGraphicFramePr>
        <p:xfrm>
          <a:off x="506677"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Tree>
    <p:extLst>
      <p:ext uri="{BB962C8B-B14F-4D97-AF65-F5344CB8AC3E}">
        <p14:creationId xmlns:p14="http://schemas.microsoft.com/office/powerpoint/2010/main" val="3219186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What Comes After Training?</a:t>
            </a:r>
            <a:endParaRPr lang="en-QA" b="1" i="1" dirty="0"/>
          </a:p>
        </p:txBody>
      </p:sp>
      <p:sp>
        <p:nvSpPr>
          <p:cNvPr id="8" name="Content Placeholder 7">
            <a:extLst>
              <a:ext uri="{FF2B5EF4-FFF2-40B4-BE49-F238E27FC236}">
                <a16:creationId xmlns:a16="http://schemas.microsoft.com/office/drawing/2014/main" id="{D47E69E7-0F0B-9948-982E-F67293878324}"/>
              </a:ext>
            </a:extLst>
          </p:cNvPr>
          <p:cNvSpPr>
            <a:spLocks noGrp="1"/>
          </p:cNvSpPr>
          <p:nvPr>
            <p:ph idx="1"/>
          </p:nvPr>
        </p:nvSpPr>
        <p:spPr/>
        <p:txBody>
          <a:bodyPr/>
          <a:lstStyle/>
          <a:p>
            <a:endParaRPr lang="en-QA"/>
          </a:p>
        </p:txBody>
      </p:sp>
      <p:sp>
        <p:nvSpPr>
          <p:cNvPr id="27" name="Rounded Rectangle 26">
            <a:extLst>
              <a:ext uri="{FF2B5EF4-FFF2-40B4-BE49-F238E27FC236}">
                <a16:creationId xmlns:a16="http://schemas.microsoft.com/office/drawing/2014/main" id="{5A824E9B-10AA-E34A-8048-5D033CB38862}"/>
              </a:ext>
            </a:extLst>
          </p:cNvPr>
          <p:cNvSpPr/>
          <p:nvPr/>
        </p:nvSpPr>
        <p:spPr>
          <a:xfrm>
            <a:off x="4427837" y="2656703"/>
            <a:ext cx="2257167" cy="1309816"/>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Representation</a:t>
            </a:r>
          </a:p>
        </p:txBody>
      </p:sp>
      <p:sp>
        <p:nvSpPr>
          <p:cNvPr id="30" name="Rounded Rectangle 29">
            <a:extLst>
              <a:ext uri="{FF2B5EF4-FFF2-40B4-BE49-F238E27FC236}">
                <a16:creationId xmlns:a16="http://schemas.microsoft.com/office/drawing/2014/main" id="{5CF77BE1-08A3-1344-BEDE-DB8960D438D1}"/>
              </a:ext>
            </a:extLst>
          </p:cNvPr>
          <p:cNvSpPr/>
          <p:nvPr/>
        </p:nvSpPr>
        <p:spPr>
          <a:xfrm>
            <a:off x="1070918" y="2656703"/>
            <a:ext cx="2257167" cy="130981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Abstraction</a:t>
            </a:r>
          </a:p>
        </p:txBody>
      </p:sp>
      <p:sp>
        <p:nvSpPr>
          <p:cNvPr id="31" name="Rounded Rectangle 30">
            <a:extLst>
              <a:ext uri="{FF2B5EF4-FFF2-40B4-BE49-F238E27FC236}">
                <a16:creationId xmlns:a16="http://schemas.microsoft.com/office/drawing/2014/main" id="{D09BCEFF-E385-5D44-A9F2-CD88B9AC71B4}"/>
              </a:ext>
            </a:extLst>
          </p:cNvPr>
          <p:cNvSpPr/>
          <p:nvPr/>
        </p:nvSpPr>
        <p:spPr>
          <a:xfrm>
            <a:off x="7735333" y="2656703"/>
            <a:ext cx="2257167" cy="130981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Learning</a:t>
            </a:r>
          </a:p>
        </p:txBody>
      </p:sp>
      <p:sp>
        <p:nvSpPr>
          <p:cNvPr id="32" name="Rounded Rectangle 31">
            <a:extLst>
              <a:ext uri="{FF2B5EF4-FFF2-40B4-BE49-F238E27FC236}">
                <a16:creationId xmlns:a16="http://schemas.microsoft.com/office/drawing/2014/main" id="{E56BDCC6-E9AB-5C40-BDF3-0E9E59A9BBE4}"/>
              </a:ext>
            </a:extLst>
          </p:cNvPr>
          <p:cNvSpPr/>
          <p:nvPr/>
        </p:nvSpPr>
        <p:spPr>
          <a:xfrm>
            <a:off x="6432213" y="4797597"/>
            <a:ext cx="2257167" cy="130981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T</a:t>
            </a:r>
            <a:r>
              <a:rPr lang="en-US" sz="2400" dirty="0">
                <a:solidFill>
                  <a:schemeClr val="tx1"/>
                </a:solidFill>
              </a:rPr>
              <a:t>r</a:t>
            </a:r>
            <a:r>
              <a:rPr lang="en-QA" sz="2400" dirty="0">
                <a:solidFill>
                  <a:schemeClr val="tx1"/>
                </a:solidFill>
              </a:rPr>
              <a:t>aining</a:t>
            </a:r>
          </a:p>
        </p:txBody>
      </p:sp>
      <p:sp>
        <p:nvSpPr>
          <p:cNvPr id="33" name="Rounded Rectangle 32">
            <a:extLst>
              <a:ext uri="{FF2B5EF4-FFF2-40B4-BE49-F238E27FC236}">
                <a16:creationId xmlns:a16="http://schemas.microsoft.com/office/drawing/2014/main" id="{0B0FA289-4EDE-D34F-B9E6-3C411A49B18E}"/>
              </a:ext>
            </a:extLst>
          </p:cNvPr>
          <p:cNvSpPr/>
          <p:nvPr/>
        </p:nvSpPr>
        <p:spPr>
          <a:xfrm>
            <a:off x="9212991" y="4797597"/>
            <a:ext cx="2257167" cy="130981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Inferring</a:t>
            </a:r>
          </a:p>
        </p:txBody>
      </p:sp>
      <p:cxnSp>
        <p:nvCxnSpPr>
          <p:cNvPr id="16" name="Straight Arrow Connector 15">
            <a:extLst>
              <a:ext uri="{FF2B5EF4-FFF2-40B4-BE49-F238E27FC236}">
                <a16:creationId xmlns:a16="http://schemas.microsoft.com/office/drawing/2014/main" id="{82B67241-486F-6E48-B43E-F07FB99AD4D5}"/>
              </a:ext>
            </a:extLst>
          </p:cNvPr>
          <p:cNvCxnSpPr>
            <a:endCxn id="27" idx="1"/>
          </p:cNvCxnSpPr>
          <p:nvPr/>
        </p:nvCxnSpPr>
        <p:spPr>
          <a:xfrm>
            <a:off x="3328085" y="3311611"/>
            <a:ext cx="109975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A36F654-ACCB-624D-8117-8B0D505D7468}"/>
              </a:ext>
            </a:extLst>
          </p:cNvPr>
          <p:cNvCxnSpPr>
            <a:cxnSpLocks/>
            <a:stCxn id="27" idx="3"/>
            <a:endCxn id="31" idx="1"/>
          </p:cNvCxnSpPr>
          <p:nvPr/>
        </p:nvCxnSpPr>
        <p:spPr>
          <a:xfrm>
            <a:off x="6685004" y="3311611"/>
            <a:ext cx="105032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692DBAC-3ABF-5C4B-979B-BD9FF8053CFD}"/>
              </a:ext>
            </a:extLst>
          </p:cNvPr>
          <p:cNvCxnSpPr>
            <a:cxnSpLocks/>
            <a:stCxn id="31" idx="2"/>
            <a:endCxn id="32" idx="0"/>
          </p:cNvCxnSpPr>
          <p:nvPr/>
        </p:nvCxnSpPr>
        <p:spPr>
          <a:xfrm flipH="1">
            <a:off x="7560797" y="3966519"/>
            <a:ext cx="1303120"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47951EE-06F6-374D-8CFA-D8F1A9C7AED3}"/>
              </a:ext>
            </a:extLst>
          </p:cNvPr>
          <p:cNvCxnSpPr>
            <a:cxnSpLocks/>
            <a:stCxn id="31" idx="2"/>
            <a:endCxn id="33" idx="0"/>
          </p:cNvCxnSpPr>
          <p:nvPr/>
        </p:nvCxnSpPr>
        <p:spPr>
          <a:xfrm>
            <a:off x="8863917" y="3966519"/>
            <a:ext cx="1477658"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1079934-8607-7F42-917B-E2DDE404CDF1}"/>
              </a:ext>
            </a:extLst>
          </p:cNvPr>
          <p:cNvCxnSpPr>
            <a:cxnSpLocks/>
            <a:endCxn id="33" idx="1"/>
          </p:cNvCxnSpPr>
          <p:nvPr/>
        </p:nvCxnSpPr>
        <p:spPr>
          <a:xfrm flipV="1">
            <a:off x="8689380" y="5452505"/>
            <a:ext cx="523611" cy="41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Striped Right Arrow 44">
            <a:extLst>
              <a:ext uri="{FF2B5EF4-FFF2-40B4-BE49-F238E27FC236}">
                <a16:creationId xmlns:a16="http://schemas.microsoft.com/office/drawing/2014/main" id="{85F62CC7-4890-B74A-A09F-676E6A822C0D}"/>
              </a:ext>
            </a:extLst>
          </p:cNvPr>
          <p:cNvSpPr/>
          <p:nvPr/>
        </p:nvSpPr>
        <p:spPr>
          <a:xfrm rot="16200000">
            <a:off x="10083638" y="6146072"/>
            <a:ext cx="556054" cy="617837"/>
          </a:xfrm>
          <a:prstGeom prst="striped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Tree>
    <p:extLst>
      <p:ext uri="{BB962C8B-B14F-4D97-AF65-F5344CB8AC3E}">
        <p14:creationId xmlns:p14="http://schemas.microsoft.com/office/powerpoint/2010/main" val="253166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Inference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If we check this learned </a:t>
            </a:r>
            <a:r>
              <a:rPr lang="en-US" b="1" dirty="0"/>
              <a:t>w</a:t>
            </a:r>
            <a:r>
              <a:rPr lang="en-US" dirty="0"/>
              <a:t> = </a:t>
            </a:r>
            <a:r>
              <a:rPr lang="en-QA" b="1" dirty="0"/>
              <a:t>[0,1,0,-0.5,0.5]</a:t>
            </a:r>
            <a:r>
              <a:rPr lang="en-QA" dirty="0"/>
              <a:t>, we realize that it correctly classifies all the given emails</a:t>
            </a:r>
            <a:r>
              <a:rPr lang="en-QA" b="1" dirty="0"/>
              <a:t> </a:t>
            </a:r>
            <a:r>
              <a:rPr lang="en-QA" dirty="0"/>
              <a:t>and potentially new emails </a:t>
            </a:r>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extLst>
              <p:ext uri="{D42A27DB-BD31-4B8C-83A1-F6EECF244321}">
                <p14:modId xmlns:p14="http://schemas.microsoft.com/office/powerpoint/2010/main" val="2247307819"/>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[0,1,0,-0.5,0.5]×[1,1,0,1,1]= +1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[0,1,0,-0.5,0.5]×[0,0,1,1,0]=-0.5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[0,1,0,-0.5,0.5]×[0,1,1,0,0]=+1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16" name="Table 5">
            <a:extLst>
              <a:ext uri="{FF2B5EF4-FFF2-40B4-BE49-F238E27FC236}">
                <a16:creationId xmlns:a16="http://schemas.microsoft.com/office/drawing/2014/main" id="{A259628A-A857-1F4A-BDF1-EFB8BE1C29A7}"/>
              </a:ext>
            </a:extLst>
          </p:cNvPr>
          <p:cNvGraphicFramePr>
            <a:graphicFrameLocks noGrp="1"/>
          </p:cNvGraphicFramePr>
          <p:nvPr>
            <p:extLst>
              <p:ext uri="{D42A27DB-BD31-4B8C-83A1-F6EECF244321}">
                <p14:modId xmlns:p14="http://schemas.microsoft.com/office/powerpoint/2010/main" val="1395817248"/>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[0,1,0,-0.5,0.5]×[0,0,1,1,0]=-0.5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[0,1,0,-0.5,0.5]×[0,1,1,0,0]=+1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18" name="Table 5">
            <a:extLst>
              <a:ext uri="{FF2B5EF4-FFF2-40B4-BE49-F238E27FC236}">
                <a16:creationId xmlns:a16="http://schemas.microsoft.com/office/drawing/2014/main" id="{062B8025-8B84-B248-B383-9835B147D9AF}"/>
              </a:ext>
            </a:extLst>
          </p:cNvPr>
          <p:cNvGraphicFramePr>
            <a:graphicFrameLocks noGrp="1"/>
          </p:cNvGraphicFramePr>
          <p:nvPr>
            <p:extLst>
              <p:ext uri="{D42A27DB-BD31-4B8C-83A1-F6EECF244321}">
                <p14:modId xmlns:p14="http://schemas.microsoft.com/office/powerpoint/2010/main" val="2942143501"/>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[0,1,0,-0.5,0.5]×[0,1,1,0,0]=+1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19" name="Table 5">
            <a:extLst>
              <a:ext uri="{FF2B5EF4-FFF2-40B4-BE49-F238E27FC236}">
                <a16:creationId xmlns:a16="http://schemas.microsoft.com/office/drawing/2014/main" id="{C61AC182-1F4D-BE47-BDF3-93DB39EC8DBC}"/>
              </a:ext>
            </a:extLst>
          </p:cNvPr>
          <p:cNvGraphicFramePr>
            <a:graphicFrameLocks noGrp="1"/>
          </p:cNvGraphicFramePr>
          <p:nvPr>
            <p:extLst>
              <p:ext uri="{D42A27DB-BD31-4B8C-83A1-F6EECF244321}">
                <p14:modId xmlns:p14="http://schemas.microsoft.com/office/powerpoint/2010/main" val="1687686313"/>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0" name="Table 5">
            <a:extLst>
              <a:ext uri="{FF2B5EF4-FFF2-40B4-BE49-F238E27FC236}">
                <a16:creationId xmlns:a16="http://schemas.microsoft.com/office/drawing/2014/main" id="{3B27F087-FFFA-824F-98B4-2CEF8AE2DC87}"/>
              </a:ext>
            </a:extLst>
          </p:cNvPr>
          <p:cNvGraphicFramePr>
            <a:graphicFrameLocks noGrp="1"/>
          </p:cNvGraphicFramePr>
          <p:nvPr>
            <p:extLst>
              <p:ext uri="{D42A27DB-BD31-4B8C-83A1-F6EECF244321}">
                <p14:modId xmlns:p14="http://schemas.microsoft.com/office/powerpoint/2010/main" val="191968750"/>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1" name="Table 5">
            <a:extLst>
              <a:ext uri="{FF2B5EF4-FFF2-40B4-BE49-F238E27FC236}">
                <a16:creationId xmlns:a16="http://schemas.microsoft.com/office/drawing/2014/main" id="{60D610B6-3A95-9749-8A11-65E37827094B}"/>
              </a:ext>
            </a:extLst>
          </p:cNvPr>
          <p:cNvGraphicFramePr>
            <a:graphicFrameLocks noGrp="1"/>
          </p:cNvGraphicFramePr>
          <p:nvPr>
            <p:extLst>
              <p:ext uri="{D42A27DB-BD31-4B8C-83A1-F6EECF244321}">
                <p14:modId xmlns:p14="http://schemas.microsoft.com/office/powerpoint/2010/main" val="2007097496"/>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2" name="Table 5">
            <a:extLst>
              <a:ext uri="{FF2B5EF4-FFF2-40B4-BE49-F238E27FC236}">
                <a16:creationId xmlns:a16="http://schemas.microsoft.com/office/drawing/2014/main" id="{3BA892FC-4F18-DC46-88E8-712FB6DFBBD3}"/>
              </a:ext>
            </a:extLst>
          </p:cNvPr>
          <p:cNvGraphicFramePr>
            <a:graphicFrameLocks noGrp="1"/>
          </p:cNvGraphicFramePr>
          <p:nvPr>
            <p:extLst>
              <p:ext uri="{D42A27DB-BD31-4B8C-83A1-F6EECF244321}">
                <p14:modId xmlns:p14="http://schemas.microsoft.com/office/powerpoint/2010/main" val="3724061371"/>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3" name="Table 5">
            <a:extLst>
              <a:ext uri="{FF2B5EF4-FFF2-40B4-BE49-F238E27FC236}">
                <a16:creationId xmlns:a16="http://schemas.microsoft.com/office/drawing/2014/main" id="{61138DC4-53B6-9946-A7D9-1B5F317B5523}"/>
              </a:ext>
            </a:extLst>
          </p:cNvPr>
          <p:cNvGraphicFramePr>
            <a:graphicFrameLocks noGrp="1"/>
          </p:cNvGraphicFramePr>
          <p:nvPr>
            <p:extLst>
              <p:ext uri="{D42A27DB-BD31-4B8C-83A1-F6EECF244321}">
                <p14:modId xmlns:p14="http://schemas.microsoft.com/office/powerpoint/2010/main" val="3989143293"/>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rgbClr val="00B050"/>
                          </a:solidFill>
                        </a:rPr>
                        <a:t>Eamil </a:t>
                      </a:r>
                      <a:r>
                        <a:rPr lang="en-QA" b="1"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4" name="Table 5">
            <a:extLst>
              <a:ext uri="{FF2B5EF4-FFF2-40B4-BE49-F238E27FC236}">
                <a16:creationId xmlns:a16="http://schemas.microsoft.com/office/drawing/2014/main" id="{1B422F8D-E891-AC4E-9C1F-010920550E3A}"/>
              </a:ext>
            </a:extLst>
          </p:cNvPr>
          <p:cNvGraphicFramePr>
            <a:graphicFrameLocks noGrp="1"/>
          </p:cNvGraphicFramePr>
          <p:nvPr>
            <p:extLst>
              <p:ext uri="{D42A27DB-BD31-4B8C-83A1-F6EECF244321}">
                <p14:modId xmlns:p14="http://schemas.microsoft.com/office/powerpoint/2010/main" val="1918888145"/>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rgbClr val="00B050"/>
                          </a:solidFill>
                        </a:rPr>
                        <a:t>Eamil </a:t>
                      </a:r>
                      <a:r>
                        <a:rPr lang="en-QA" b="1"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[0,1,0,-0.5,0.5]×[0,1,0,0,1] = +1.5 &gt; 0 </a:t>
                      </a:r>
                      <a:r>
                        <a:rPr lang="en-QA" dirty="0">
                          <a:solidFill>
                            <a:schemeClr val="tx1"/>
                          </a:solidFill>
                          <a:sym typeface="Wingdings" pitchFamily="2" charset="2"/>
                        </a:rPr>
                        <a:t> Spam</a:t>
                      </a:r>
                      <a:r>
                        <a:rPr lang="en-QA"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spTree>
    <p:extLst>
      <p:ext uri="{BB962C8B-B14F-4D97-AF65-F5344CB8AC3E}">
        <p14:creationId xmlns:p14="http://schemas.microsoft.com/office/powerpoint/2010/main" val="272616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Inference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If we check this learned </a:t>
            </a:r>
            <a:r>
              <a:rPr lang="en-US" b="1" dirty="0"/>
              <a:t>w</a:t>
            </a:r>
            <a:r>
              <a:rPr lang="en-US" dirty="0"/>
              <a:t> = </a:t>
            </a:r>
            <a:r>
              <a:rPr lang="en-QA" b="1" dirty="0"/>
              <a:t>[0,1,0,-0.5,0.5]</a:t>
            </a:r>
            <a:r>
              <a:rPr lang="en-QA" dirty="0"/>
              <a:t>, we realize that it correctly classifies all the given emails</a:t>
            </a:r>
            <a:r>
              <a:rPr lang="en-QA" b="1" dirty="0"/>
              <a:t> </a:t>
            </a:r>
            <a:r>
              <a:rPr lang="en-QA" dirty="0"/>
              <a:t>and potentially new emails </a:t>
            </a:r>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[0,1,0,-0.5,0.5]×[1,1,0,1,1]= +1 &gt; 0 </a:t>
                      </a:r>
                      <a:r>
                        <a:rPr lang="en-QA" dirty="0">
                          <a:sym typeface="Wingdings" pitchFamily="2" charset="2"/>
                        </a:rPr>
                        <a: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[0,1,0,-0.5,0.5]×[0,0,1,1,0]=-0.5 &lt; 0 </a:t>
                      </a:r>
                      <a:r>
                        <a:rPr lang="en-QA" dirty="0">
                          <a:sym typeface="Wingdings" pitchFamily="2" charset="2"/>
                        </a:rPr>
                        <a:t> Not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[0,1,0,-0.5,0.5]×[0,1,1,0,0]=+1 &gt; 0 </a:t>
                      </a:r>
                      <a:r>
                        <a:rPr lang="en-QA" dirty="0">
                          <a:sym typeface="Wingdings" pitchFamily="2" charset="2"/>
                        </a:rPr>
                        <a: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[0,1,0,-0.5,0.5]×[1,0,0,1,0]=-0.5 &lt; 0 </a:t>
                      </a:r>
                      <a:r>
                        <a:rPr lang="en-QA" dirty="0">
                          <a:sym typeface="Wingdings" pitchFamily="2" charset="2"/>
                        </a:rPr>
                        <a:t> Not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[0,1,0,-0.5,0.5]×[1,0,1,0,1]=+0.5 &gt; 0 </a:t>
                      </a:r>
                      <a:r>
                        <a:rPr lang="en-QA" dirty="0">
                          <a:sym typeface="Wingdings" pitchFamily="2" charset="2"/>
                        </a:rPr>
                        <a: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[0,1,0,-0.5,0.5]×[1,0,1,1,0]=-0.5 &lt; 0 </a:t>
                      </a:r>
                      <a:r>
                        <a:rPr lang="en-QA" dirty="0">
                          <a:sym typeface="Wingdings" pitchFamily="2" charset="2"/>
                        </a:rPr>
                        <a:t> Not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rgbClr val="00B050"/>
                          </a:solidFill>
                        </a:rPr>
                        <a:t>Eamil </a:t>
                      </a:r>
                      <a:r>
                        <a:rPr lang="en-QA" b="1"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[0,1,0,-0.5,0.5]×[0,1,0,0,1] = +1.5 &gt; 0 </a:t>
                      </a:r>
                      <a:r>
                        <a:rPr lang="en-QA" dirty="0">
                          <a:sym typeface="Wingdings" pitchFamily="2" charset="2"/>
                        </a:rPr>
                        <a:t> Spam</a:t>
                      </a:r>
                      <a:r>
                        <a:rPr lang="en-QA"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sp>
        <p:nvSpPr>
          <p:cNvPr id="5" name="Rounded Rectangle 4">
            <a:extLst>
              <a:ext uri="{FF2B5EF4-FFF2-40B4-BE49-F238E27FC236}">
                <a16:creationId xmlns:a16="http://schemas.microsoft.com/office/drawing/2014/main" id="{44BB3B14-CBA9-9848-ACB7-3AF6664107D3}"/>
              </a:ext>
            </a:extLst>
          </p:cNvPr>
          <p:cNvSpPr/>
          <p:nvPr/>
        </p:nvSpPr>
        <p:spPr>
          <a:xfrm>
            <a:off x="694481" y="6190735"/>
            <a:ext cx="10847120" cy="534156"/>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solidFill>
                  <a:schemeClr val="tx1"/>
                </a:solidFill>
              </a:rPr>
              <a:t>It makes a certain amount of sense as it considers “vaccine” and “nigeria” indicative of spam! </a:t>
            </a:r>
          </a:p>
        </p:txBody>
      </p:sp>
      <p:sp>
        <p:nvSpPr>
          <p:cNvPr id="6" name="Rounded Rectangle 5">
            <a:extLst>
              <a:ext uri="{FF2B5EF4-FFF2-40B4-BE49-F238E27FC236}">
                <a16:creationId xmlns:a16="http://schemas.microsoft.com/office/drawing/2014/main" id="{90CF6255-4436-F741-A753-7C0AE5E56B66}"/>
              </a:ext>
            </a:extLst>
          </p:cNvPr>
          <p:cNvSpPr/>
          <p:nvPr/>
        </p:nvSpPr>
        <p:spPr>
          <a:xfrm>
            <a:off x="1597307" y="3429000"/>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8" name="Rounded Rectangle 7">
            <a:extLst>
              <a:ext uri="{FF2B5EF4-FFF2-40B4-BE49-F238E27FC236}">
                <a16:creationId xmlns:a16="http://schemas.microsoft.com/office/drawing/2014/main" id="{0142FD98-335A-3C41-AF5C-C3AA3E7AADBE}"/>
              </a:ext>
            </a:extLst>
          </p:cNvPr>
          <p:cNvSpPr/>
          <p:nvPr/>
        </p:nvSpPr>
        <p:spPr>
          <a:xfrm>
            <a:off x="1597307" y="4184141"/>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9" name="Rounded Rectangle 8">
            <a:extLst>
              <a:ext uri="{FF2B5EF4-FFF2-40B4-BE49-F238E27FC236}">
                <a16:creationId xmlns:a16="http://schemas.microsoft.com/office/drawing/2014/main" id="{91C76CFC-D30E-0B4E-9125-0982DB980E06}"/>
              </a:ext>
            </a:extLst>
          </p:cNvPr>
          <p:cNvSpPr/>
          <p:nvPr/>
        </p:nvSpPr>
        <p:spPr>
          <a:xfrm>
            <a:off x="1597307" y="4930686"/>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0" name="Rounded Rectangle 9">
            <a:extLst>
              <a:ext uri="{FF2B5EF4-FFF2-40B4-BE49-F238E27FC236}">
                <a16:creationId xmlns:a16="http://schemas.microsoft.com/office/drawing/2014/main" id="{F0CCC377-F855-A24C-A5FF-54B2F4102055}"/>
              </a:ext>
            </a:extLst>
          </p:cNvPr>
          <p:cNvSpPr/>
          <p:nvPr/>
        </p:nvSpPr>
        <p:spPr>
          <a:xfrm>
            <a:off x="1597307" y="5672767"/>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12" name="Straight Connector 11">
            <a:extLst>
              <a:ext uri="{FF2B5EF4-FFF2-40B4-BE49-F238E27FC236}">
                <a16:creationId xmlns:a16="http://schemas.microsoft.com/office/drawing/2014/main" id="{6B8EB695-C2BA-EC4B-9181-38FE445DA7F2}"/>
              </a:ext>
            </a:extLst>
          </p:cNvPr>
          <p:cNvCxnSpPr/>
          <p:nvPr/>
        </p:nvCxnSpPr>
        <p:spPr>
          <a:xfrm>
            <a:off x="6562847" y="3601173"/>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9E61926-D0B7-534C-A6F6-0C06B0C407D4}"/>
              </a:ext>
            </a:extLst>
          </p:cNvPr>
          <p:cNvCxnSpPr/>
          <p:nvPr/>
        </p:nvCxnSpPr>
        <p:spPr>
          <a:xfrm>
            <a:off x="6576348" y="4355459"/>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73DF7BF-89EA-4E4F-A6B1-B70A5F82D27E}"/>
              </a:ext>
            </a:extLst>
          </p:cNvPr>
          <p:cNvCxnSpPr/>
          <p:nvPr/>
        </p:nvCxnSpPr>
        <p:spPr>
          <a:xfrm>
            <a:off x="6587922" y="5084662"/>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2B04D9-66D7-B44E-BD8B-BD494BD4E79A}"/>
              </a:ext>
            </a:extLst>
          </p:cNvPr>
          <p:cNvCxnSpPr/>
          <p:nvPr/>
        </p:nvCxnSpPr>
        <p:spPr>
          <a:xfrm>
            <a:off x="6576347" y="5848591"/>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789599A-8FCA-C24D-918E-2DEAB6AB9337}"/>
              </a:ext>
            </a:extLst>
          </p:cNvPr>
          <p:cNvCxnSpPr/>
          <p:nvPr/>
        </p:nvCxnSpPr>
        <p:spPr>
          <a:xfrm>
            <a:off x="6749966" y="3601173"/>
            <a:ext cx="0" cy="2589562"/>
          </a:xfrm>
          <a:prstGeom prst="straightConnector1">
            <a:avLst/>
          </a:prstGeom>
          <a:ln w="28575">
            <a:solidFill>
              <a:schemeClr val="accent2"/>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059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normAutofit/>
          </a:bodyPr>
          <a:lstStyle/>
          <a:p>
            <a:pPr algn="ctr"/>
            <a:r>
              <a:rPr lang="en-GB" dirty="0"/>
              <a:t>Back to Where We Started…</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While it is easy to find a consensus sequence that identifies </a:t>
            </a:r>
            <a:r>
              <a:rPr lang="en-US" i="1" dirty="0"/>
              <a:t>existing</a:t>
            </a:r>
            <a:r>
              <a:rPr lang="en-US" dirty="0"/>
              <a:t> binding sites, it is not easy to find one that is optimal for predicting the occurrence of </a:t>
            </a:r>
            <a:r>
              <a:rPr lang="en-US" i="1" dirty="0"/>
              <a:t>new</a:t>
            </a:r>
            <a:r>
              <a:rPr lang="en-US" dirty="0"/>
              <a:t> sites</a:t>
            </a:r>
          </a:p>
          <a:p>
            <a:pPr lvl="1"/>
            <a:r>
              <a:rPr lang="en-US" dirty="0" err="1"/>
              <a:t>Stormo</a:t>
            </a:r>
            <a:r>
              <a:rPr lang="en-US" dirty="0"/>
              <a:t>, Gary D., et </a:t>
            </a:r>
            <a:r>
              <a:rPr lang="en-US" i="1" dirty="0"/>
              <a:t>al</a:t>
            </a:r>
            <a:r>
              <a:rPr lang="en-US" dirty="0"/>
              <a:t>. [3] discovered that some published binding sites identified by consensus sequences did not function as translation initiation sites in mRNA of </a:t>
            </a:r>
            <a:r>
              <a:rPr lang="en-US" i="1" dirty="0"/>
              <a:t>E.coli</a:t>
            </a:r>
          </a:p>
          <a:p>
            <a:pPr lvl="1"/>
            <a:r>
              <a:rPr lang="en-US" dirty="0"/>
              <a:t>This lead to the hypothesis that there could be features (beyond only similarity between sequences) that can serve in distinguishing true ribosome binding sites from “non-sites”</a:t>
            </a:r>
          </a:p>
          <a:p>
            <a:pPr lvl="1"/>
            <a:r>
              <a:rPr lang="en-US" b="1" dirty="0"/>
              <a:t>In an attempt to </a:t>
            </a:r>
            <a:r>
              <a:rPr lang="en-US" b="1" i="1" dirty="0"/>
              <a:t>learn</a:t>
            </a:r>
            <a:r>
              <a:rPr lang="en-US" b="1" dirty="0"/>
              <a:t> these features and distinguish between “true-sites” and “non-sites”, </a:t>
            </a:r>
            <a:r>
              <a:rPr lang="en-US" b="1" dirty="0" err="1"/>
              <a:t>Stormo</a:t>
            </a:r>
            <a:r>
              <a:rPr lang="en-US" b="1" dirty="0"/>
              <a:t>, Gary D., et </a:t>
            </a:r>
            <a:r>
              <a:rPr lang="en-US" b="1" i="1" dirty="0"/>
              <a:t>al</a:t>
            </a:r>
            <a:r>
              <a:rPr lang="en-US" b="1" dirty="0"/>
              <a:t>. used an ML algorithm named </a:t>
            </a:r>
            <a:r>
              <a:rPr lang="en-US" b="1" i="1" dirty="0">
                <a:solidFill>
                  <a:srgbClr val="00B0F0"/>
                </a:solidFill>
              </a:rPr>
              <a:t>perceptron</a:t>
            </a:r>
            <a:r>
              <a:rPr lang="en-US" b="1" dirty="0"/>
              <a:t>!</a:t>
            </a:r>
          </a:p>
          <a:p>
            <a:pPr lvl="1"/>
            <a:endParaRPr lang="en-US" dirty="0"/>
          </a:p>
          <a:p>
            <a:pPr marL="457200" lvl="1" indent="0">
              <a:buNone/>
            </a:pPr>
            <a:endParaRPr lang="en-US" dirty="0"/>
          </a:p>
        </p:txBody>
      </p:sp>
    </p:spTree>
    <p:extLst>
      <p:ext uri="{BB962C8B-B14F-4D97-AF65-F5344CB8AC3E}">
        <p14:creationId xmlns:p14="http://schemas.microsoft.com/office/powerpoint/2010/main" val="85774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Abstraction</a:t>
            </a:r>
            <a:r>
              <a:rPr lang="en-GB" dirty="0"/>
              <a:t> to </a:t>
            </a:r>
            <a:r>
              <a:rPr lang="en-GB" b="1" i="1" dirty="0"/>
              <a:t>Representation</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To this end, they used a training dataset that contains 78,612 bases of transcribed RNA on which reside (at least) 124 genes</a:t>
            </a:r>
          </a:p>
          <a:p>
            <a:endParaRPr lang="en-US" dirty="0"/>
          </a:p>
          <a:p>
            <a:r>
              <a:rPr lang="en-US" dirty="0"/>
              <a:t>The first question was, how to </a:t>
            </a:r>
            <a:r>
              <a:rPr lang="en-US" i="1" dirty="0"/>
              <a:t>represent</a:t>
            </a:r>
            <a:r>
              <a:rPr lang="en-US" dirty="0"/>
              <a:t> any given sequence (say, a seven long sequence ACGGTAC)?</a:t>
            </a:r>
          </a:p>
          <a:p>
            <a:pPr lvl="1"/>
            <a:r>
              <a:rPr lang="en-US" dirty="0"/>
              <a:t>They used a matrix of 4 x N elements, where N is the length of the sequence, and 0s and 1s to indicate the absence or presence of a base at any position</a:t>
            </a:r>
          </a:p>
          <a:p>
            <a:pPr lvl="1"/>
            <a:endParaRPr lang="en-US" dirty="0"/>
          </a:p>
          <a:p>
            <a:pPr marL="457200" lvl="1" indent="0">
              <a:buNone/>
            </a:pPr>
            <a:endParaRPr lang="en-US" dirty="0"/>
          </a:p>
        </p:txBody>
      </p:sp>
      <p:graphicFrame>
        <p:nvGraphicFramePr>
          <p:cNvPr id="4" name="Table 5">
            <a:extLst>
              <a:ext uri="{FF2B5EF4-FFF2-40B4-BE49-F238E27FC236}">
                <a16:creationId xmlns:a16="http://schemas.microsoft.com/office/drawing/2014/main" id="{AEDA0D50-1197-EF43-906E-54C26BE678B9}"/>
              </a:ext>
            </a:extLst>
          </p:cNvPr>
          <p:cNvGraphicFramePr>
            <a:graphicFrameLocks noGrp="1"/>
          </p:cNvGraphicFramePr>
          <p:nvPr>
            <p:extLst>
              <p:ext uri="{D42A27DB-BD31-4B8C-83A1-F6EECF244321}">
                <p14:modId xmlns:p14="http://schemas.microsoft.com/office/powerpoint/2010/main" val="3412498323"/>
              </p:ext>
            </p:extLst>
          </p:nvPr>
        </p:nvGraphicFramePr>
        <p:xfrm>
          <a:off x="838199" y="4817896"/>
          <a:ext cx="8128000" cy="18288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1827876468"/>
                    </a:ext>
                  </a:extLst>
                </a:gridCol>
                <a:gridCol w="1016000">
                  <a:extLst>
                    <a:ext uri="{9D8B030D-6E8A-4147-A177-3AD203B41FA5}">
                      <a16:colId xmlns:a16="http://schemas.microsoft.com/office/drawing/2014/main" val="1755525371"/>
                    </a:ext>
                  </a:extLst>
                </a:gridCol>
                <a:gridCol w="1016000">
                  <a:extLst>
                    <a:ext uri="{9D8B030D-6E8A-4147-A177-3AD203B41FA5}">
                      <a16:colId xmlns:a16="http://schemas.microsoft.com/office/drawing/2014/main" val="2012861891"/>
                    </a:ext>
                  </a:extLst>
                </a:gridCol>
                <a:gridCol w="1016000">
                  <a:extLst>
                    <a:ext uri="{9D8B030D-6E8A-4147-A177-3AD203B41FA5}">
                      <a16:colId xmlns:a16="http://schemas.microsoft.com/office/drawing/2014/main" val="1290818863"/>
                    </a:ext>
                  </a:extLst>
                </a:gridCol>
                <a:gridCol w="1016000">
                  <a:extLst>
                    <a:ext uri="{9D8B030D-6E8A-4147-A177-3AD203B41FA5}">
                      <a16:colId xmlns:a16="http://schemas.microsoft.com/office/drawing/2014/main" val="3055696728"/>
                    </a:ext>
                  </a:extLst>
                </a:gridCol>
                <a:gridCol w="1016000">
                  <a:extLst>
                    <a:ext uri="{9D8B030D-6E8A-4147-A177-3AD203B41FA5}">
                      <a16:colId xmlns:a16="http://schemas.microsoft.com/office/drawing/2014/main" val="2860319019"/>
                    </a:ext>
                  </a:extLst>
                </a:gridCol>
                <a:gridCol w="1016000">
                  <a:extLst>
                    <a:ext uri="{9D8B030D-6E8A-4147-A177-3AD203B41FA5}">
                      <a16:colId xmlns:a16="http://schemas.microsoft.com/office/drawing/2014/main" val="1283744851"/>
                    </a:ext>
                  </a:extLst>
                </a:gridCol>
                <a:gridCol w="1016000">
                  <a:extLst>
                    <a:ext uri="{9D8B030D-6E8A-4147-A177-3AD203B41FA5}">
                      <a16:colId xmlns:a16="http://schemas.microsoft.com/office/drawing/2014/main" val="527453610"/>
                    </a:ext>
                  </a:extLst>
                </a:gridCol>
              </a:tblGrid>
              <a:tr h="253094">
                <a:tc>
                  <a:txBody>
                    <a:bodyPr/>
                    <a:lstStyle/>
                    <a:p>
                      <a:pPr algn="r"/>
                      <a:endParaRPr lang="en-QA"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QA" b="1" dirty="0">
                          <a:solidFill>
                            <a:schemeClr val="tx1"/>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851335"/>
                  </a:ext>
                </a:extLst>
              </a:tr>
              <a:tr h="253094">
                <a:tc>
                  <a:txBody>
                    <a:bodyPr/>
                    <a:lstStyle/>
                    <a:p>
                      <a:pPr algn="r"/>
                      <a:r>
                        <a:rPr lang="en-QA" b="1" dirty="0">
                          <a:solidFill>
                            <a:schemeClr val="tx1"/>
                          </a:solidFill>
                        </a:rPr>
                        <a:t>A</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1660570"/>
                  </a:ext>
                </a:extLst>
              </a:tr>
              <a:tr h="253094">
                <a:tc>
                  <a:txBody>
                    <a:bodyPr/>
                    <a:lstStyle/>
                    <a:p>
                      <a:pPr algn="r"/>
                      <a:r>
                        <a:rPr lang="en-QA" b="1" dirty="0"/>
                        <a:t>C</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1335716"/>
                  </a:ext>
                </a:extLst>
              </a:tr>
              <a:tr h="253094">
                <a:tc>
                  <a:txBody>
                    <a:bodyPr/>
                    <a:lstStyle/>
                    <a:p>
                      <a:pPr algn="r"/>
                      <a:r>
                        <a:rPr lang="en-QA" b="1" dirty="0"/>
                        <a:t>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04687"/>
                  </a:ext>
                </a:extLst>
              </a:tr>
              <a:tr h="253094">
                <a:tc>
                  <a:txBody>
                    <a:bodyPr/>
                    <a:lstStyle/>
                    <a:p>
                      <a:pPr algn="r"/>
                      <a:r>
                        <a:rPr lang="en-QA" b="1" dirty="0"/>
                        <a:t>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472720"/>
                  </a:ext>
                </a:extLst>
              </a:tr>
            </a:tbl>
          </a:graphicData>
        </a:graphic>
      </p:graphicFrame>
      <p:sp>
        <p:nvSpPr>
          <p:cNvPr id="15" name="TextBox 14">
            <a:extLst>
              <a:ext uri="{FF2B5EF4-FFF2-40B4-BE49-F238E27FC236}">
                <a16:creationId xmlns:a16="http://schemas.microsoft.com/office/drawing/2014/main" id="{5C829DA1-DAF0-4A4A-B99B-54751FC92C11}"/>
              </a:ext>
            </a:extLst>
          </p:cNvPr>
          <p:cNvSpPr txBox="1"/>
          <p:nvPr/>
        </p:nvSpPr>
        <p:spPr>
          <a:xfrm>
            <a:off x="9239595" y="5668022"/>
            <a:ext cx="2172326" cy="369332"/>
          </a:xfrm>
          <a:prstGeom prst="rect">
            <a:avLst/>
          </a:prstGeom>
          <a:noFill/>
        </p:spPr>
        <p:txBody>
          <a:bodyPr wrap="none" rtlCol="0">
            <a:spAutoFit/>
          </a:bodyPr>
          <a:lstStyle/>
          <a:p>
            <a:r>
              <a:rPr lang="en-QA" dirty="0"/>
              <a:t>Represents</a:t>
            </a:r>
            <a:r>
              <a:rPr lang="en-QA" dirty="0">
                <a:solidFill>
                  <a:srgbClr val="00B0F0"/>
                </a:solidFill>
              </a:rPr>
              <a:t> </a:t>
            </a:r>
            <a:r>
              <a:rPr lang="en-QA" b="1" dirty="0">
                <a:solidFill>
                  <a:srgbClr val="00B0F0"/>
                </a:solidFill>
              </a:rPr>
              <a:t>ACGGTAC</a:t>
            </a:r>
          </a:p>
        </p:txBody>
      </p:sp>
      <p:sp>
        <p:nvSpPr>
          <p:cNvPr id="16" name="Right Bracket 15">
            <a:extLst>
              <a:ext uri="{FF2B5EF4-FFF2-40B4-BE49-F238E27FC236}">
                <a16:creationId xmlns:a16="http://schemas.microsoft.com/office/drawing/2014/main" id="{B9809923-53A1-F44A-9CC0-4DB54611EDB6}"/>
              </a:ext>
            </a:extLst>
          </p:cNvPr>
          <p:cNvSpPr/>
          <p:nvPr/>
        </p:nvSpPr>
        <p:spPr>
          <a:xfrm>
            <a:off x="8966199" y="5148387"/>
            <a:ext cx="143077" cy="1498309"/>
          </a:xfrm>
          <a:prstGeom prst="rightBracket">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5" name="Rounded Rectangle 4">
            <a:extLst>
              <a:ext uri="{FF2B5EF4-FFF2-40B4-BE49-F238E27FC236}">
                <a16:creationId xmlns:a16="http://schemas.microsoft.com/office/drawing/2014/main" id="{6EFD9619-023B-8A40-B8DC-E3A64FBB2477}"/>
              </a:ext>
            </a:extLst>
          </p:cNvPr>
          <p:cNvSpPr/>
          <p:nvPr/>
        </p:nvSpPr>
        <p:spPr>
          <a:xfrm>
            <a:off x="1865870" y="518545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8" name="Rounded Rectangle 7">
            <a:extLst>
              <a:ext uri="{FF2B5EF4-FFF2-40B4-BE49-F238E27FC236}">
                <a16:creationId xmlns:a16="http://schemas.microsoft.com/office/drawing/2014/main" id="{E0F97A65-B077-8B47-A5EF-2E505B1F04DF}"/>
              </a:ext>
            </a:extLst>
          </p:cNvPr>
          <p:cNvSpPr/>
          <p:nvPr/>
        </p:nvSpPr>
        <p:spPr>
          <a:xfrm>
            <a:off x="2866768" y="5557111"/>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9" name="Rounded Rectangle 8">
            <a:extLst>
              <a:ext uri="{FF2B5EF4-FFF2-40B4-BE49-F238E27FC236}">
                <a16:creationId xmlns:a16="http://schemas.microsoft.com/office/drawing/2014/main" id="{BFFA149D-8AAC-BD46-8E37-77B2DE4FF7E7}"/>
              </a:ext>
            </a:extLst>
          </p:cNvPr>
          <p:cNvSpPr/>
          <p:nvPr/>
        </p:nvSpPr>
        <p:spPr>
          <a:xfrm>
            <a:off x="3888944" y="591983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0" name="Rounded Rectangle 9">
            <a:extLst>
              <a:ext uri="{FF2B5EF4-FFF2-40B4-BE49-F238E27FC236}">
                <a16:creationId xmlns:a16="http://schemas.microsoft.com/office/drawing/2014/main" id="{4AABEFBB-2B59-3F4E-B643-775CD8C0494D}"/>
              </a:ext>
            </a:extLst>
          </p:cNvPr>
          <p:cNvSpPr/>
          <p:nvPr/>
        </p:nvSpPr>
        <p:spPr>
          <a:xfrm>
            <a:off x="4915586" y="591983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1" name="Rounded Rectangle 10">
            <a:extLst>
              <a:ext uri="{FF2B5EF4-FFF2-40B4-BE49-F238E27FC236}">
                <a16:creationId xmlns:a16="http://schemas.microsoft.com/office/drawing/2014/main" id="{F2EB218D-3EF6-1446-9965-F1D995C556EE}"/>
              </a:ext>
            </a:extLst>
          </p:cNvPr>
          <p:cNvSpPr/>
          <p:nvPr/>
        </p:nvSpPr>
        <p:spPr>
          <a:xfrm>
            <a:off x="5927123" y="629342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2" name="Rounded Rectangle 11">
            <a:extLst>
              <a:ext uri="{FF2B5EF4-FFF2-40B4-BE49-F238E27FC236}">
                <a16:creationId xmlns:a16="http://schemas.microsoft.com/office/drawing/2014/main" id="{51364CBD-E8F8-5C47-A8BA-F4D69776677A}"/>
              </a:ext>
            </a:extLst>
          </p:cNvPr>
          <p:cNvSpPr/>
          <p:nvPr/>
        </p:nvSpPr>
        <p:spPr>
          <a:xfrm>
            <a:off x="6940893" y="518545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3" name="Rounded Rectangle 12">
            <a:extLst>
              <a:ext uri="{FF2B5EF4-FFF2-40B4-BE49-F238E27FC236}">
                <a16:creationId xmlns:a16="http://schemas.microsoft.com/office/drawing/2014/main" id="{369B1C43-D246-A143-A01F-C9845CEA0ECF}"/>
              </a:ext>
            </a:extLst>
          </p:cNvPr>
          <p:cNvSpPr/>
          <p:nvPr/>
        </p:nvSpPr>
        <p:spPr>
          <a:xfrm>
            <a:off x="7946192" y="5547171"/>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Tree>
    <p:extLst>
      <p:ext uri="{BB962C8B-B14F-4D97-AF65-F5344CB8AC3E}">
        <p14:creationId xmlns:p14="http://schemas.microsoft.com/office/powerpoint/2010/main" val="221807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5"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normAutofit fontScale="90000"/>
          </a:bodyPr>
          <a:lstStyle/>
          <a:p>
            <a:pPr algn="ctr"/>
            <a:r>
              <a:rPr lang="en-GB" dirty="0"/>
              <a:t>Limitation of Consensus Sequences: </a:t>
            </a:r>
            <a:br>
              <a:rPr lang="en-GB" dirty="0"/>
            </a:br>
            <a:r>
              <a:rPr lang="en-GB" dirty="0"/>
              <a:t>Similarity Does Not Necessarily Entail Functionality </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As discussed last lecture, while it is easy to find a consensus sequence that identifies </a:t>
            </a:r>
            <a:r>
              <a:rPr lang="en-US" i="1" dirty="0"/>
              <a:t>existing</a:t>
            </a:r>
            <a:r>
              <a:rPr lang="en-US" dirty="0"/>
              <a:t> binding sites, it is not easy to find one that is optimal for predicting the occurrence of </a:t>
            </a:r>
            <a:r>
              <a:rPr lang="en-US" i="1" dirty="0"/>
              <a:t>new</a:t>
            </a:r>
            <a:r>
              <a:rPr lang="en-US" dirty="0"/>
              <a:t> sites</a:t>
            </a:r>
          </a:p>
          <a:p>
            <a:pPr lvl="1"/>
            <a:r>
              <a:rPr lang="en-US" dirty="0" err="1"/>
              <a:t>Stormo</a:t>
            </a:r>
            <a:r>
              <a:rPr lang="en-US" dirty="0"/>
              <a:t>, Gary D., et </a:t>
            </a:r>
            <a:r>
              <a:rPr lang="en-US" i="1" dirty="0"/>
              <a:t>al</a:t>
            </a:r>
            <a:r>
              <a:rPr lang="en-US" dirty="0"/>
              <a:t>. [3] discovered that some published binding sites identified by consensus sequences did not function as translation initiation sites in mRNA of </a:t>
            </a:r>
            <a:r>
              <a:rPr lang="en-US" i="1" dirty="0"/>
              <a:t>E.coli</a:t>
            </a:r>
          </a:p>
          <a:p>
            <a:pPr lvl="1"/>
            <a:r>
              <a:rPr lang="en-US" dirty="0"/>
              <a:t>This lead to the hypothesis that there could be features (beyond only similarity between sequences) that can serve in distinguishing true ribosome binding sites from “non-sites”</a:t>
            </a:r>
          </a:p>
          <a:p>
            <a:pPr lvl="1"/>
            <a:r>
              <a:rPr lang="en-US" dirty="0"/>
              <a:t>In an attempt to </a:t>
            </a:r>
            <a:r>
              <a:rPr lang="en-US" i="1" dirty="0"/>
              <a:t>learn</a:t>
            </a:r>
            <a:r>
              <a:rPr lang="en-US" dirty="0"/>
              <a:t> these features and distinguish between “true-sites” and “non-sites”, </a:t>
            </a:r>
            <a:r>
              <a:rPr lang="en-US" dirty="0" err="1"/>
              <a:t>Stormo</a:t>
            </a:r>
            <a:r>
              <a:rPr lang="en-US" dirty="0"/>
              <a:t>, Gary D., et </a:t>
            </a:r>
            <a:r>
              <a:rPr lang="en-US" i="1" dirty="0"/>
              <a:t>al</a:t>
            </a:r>
            <a:r>
              <a:rPr lang="en-US" dirty="0"/>
              <a:t>. used an ML algorithm named </a:t>
            </a:r>
            <a:r>
              <a:rPr lang="en-US" i="1" dirty="0">
                <a:solidFill>
                  <a:srgbClr val="00B0F0"/>
                </a:solidFill>
              </a:rPr>
              <a:t>perceptron</a:t>
            </a:r>
            <a:r>
              <a:rPr lang="en-US" dirty="0"/>
              <a:t>!</a:t>
            </a:r>
          </a:p>
          <a:p>
            <a:pPr lvl="1"/>
            <a:endParaRPr lang="en-US" dirty="0"/>
          </a:p>
          <a:p>
            <a:pPr marL="457200" lvl="1" indent="0">
              <a:buNone/>
            </a:pPr>
            <a:endParaRPr lang="en-US" dirty="0"/>
          </a:p>
        </p:txBody>
      </p:sp>
    </p:spTree>
    <p:extLst>
      <p:ext uri="{BB962C8B-B14F-4D97-AF65-F5344CB8AC3E}">
        <p14:creationId xmlns:p14="http://schemas.microsoft.com/office/powerpoint/2010/main" val="189750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1002702" cy="5032375"/>
          </a:xfrm>
        </p:spPr>
        <p:txBody>
          <a:bodyPr>
            <a:normAutofit/>
          </a:bodyPr>
          <a:lstStyle/>
          <a:p>
            <a:r>
              <a:rPr lang="en-US" dirty="0"/>
              <a:t>They then:</a:t>
            </a:r>
          </a:p>
          <a:p>
            <a:pPr lvl="1"/>
            <a:r>
              <a:rPr lang="en-US" i="1" dirty="0"/>
              <a:t>trained</a:t>
            </a:r>
            <a:r>
              <a:rPr lang="en-US" dirty="0"/>
              <a:t> a perceptron using the given training set, </a:t>
            </a:r>
            <a:r>
              <a:rPr lang="en-US" i="1" dirty="0"/>
              <a:t>and once done</a:t>
            </a:r>
            <a:r>
              <a:rPr lang="en-US" dirty="0"/>
              <a:t>,</a:t>
            </a:r>
          </a:p>
          <a:p>
            <a:pPr lvl="1"/>
            <a:r>
              <a:rPr lang="en-US" dirty="0"/>
              <a:t>examined any new sequence and </a:t>
            </a:r>
            <a:r>
              <a:rPr lang="en-US" i="1" dirty="0"/>
              <a:t>inferred</a:t>
            </a:r>
            <a:r>
              <a:rPr lang="en-US" dirty="0"/>
              <a:t> whether it is a “true-site” or “non-site”</a:t>
            </a:r>
          </a:p>
          <a:p>
            <a:pPr lvl="1"/>
            <a:endParaRPr lang="en-US" dirty="0"/>
          </a:p>
          <a:p>
            <a:r>
              <a:rPr lang="en-US" dirty="0"/>
              <a:t>For this sake, they needed to associate a weight, </a:t>
            </a:r>
            <a:r>
              <a:rPr lang="en-US" b="1" dirty="0" err="1"/>
              <a:t>w</a:t>
            </a:r>
            <a:r>
              <a:rPr lang="en-US" b="1" baseline="-25000" dirty="0" err="1"/>
              <a:t>ij</a:t>
            </a:r>
            <a:r>
              <a:rPr lang="en-US" dirty="0"/>
              <a:t>, with each </a:t>
            </a:r>
            <a:r>
              <a:rPr lang="en-US" b="1" dirty="0" err="1"/>
              <a:t>x</a:t>
            </a:r>
            <a:r>
              <a:rPr lang="en-US" b="1" baseline="-25000" dirty="0" err="1"/>
              <a:t>ij</a:t>
            </a:r>
            <a:r>
              <a:rPr lang="en-US" dirty="0"/>
              <a:t> in any input feature matrix </a:t>
            </a:r>
            <a:r>
              <a:rPr lang="en-US" b="1" dirty="0"/>
              <a:t>x</a:t>
            </a:r>
            <a:r>
              <a:rPr lang="en-US" dirty="0"/>
              <a:t> (hence, they defined matrix </a:t>
            </a:r>
            <a:r>
              <a:rPr lang="en-US" b="1" dirty="0"/>
              <a:t>w</a:t>
            </a:r>
            <a:r>
              <a:rPr lang="en-US" dirty="0"/>
              <a:t>) and a threshold 𝜽 such that the (</a:t>
            </a:r>
            <a:r>
              <a:rPr lang="en-US" i="1" dirty="0"/>
              <a:t>simplified</a:t>
            </a:r>
            <a:r>
              <a:rPr lang="en-US" dirty="0"/>
              <a:t>) output is:</a:t>
            </a:r>
          </a:p>
          <a:p>
            <a:pPr marL="0" indent="0">
              <a:buNone/>
            </a:pPr>
            <a:endParaRPr lang="en-US" dirty="0"/>
          </a:p>
          <a:p>
            <a:pPr marL="0" indent="0">
              <a:buNone/>
            </a:pPr>
            <a:r>
              <a:rPr lang="en-US" dirty="0"/>
              <a:t>   </a:t>
            </a:r>
          </a:p>
          <a:p>
            <a:pPr marL="0" indent="0">
              <a:buNone/>
            </a:pPr>
            <a:r>
              <a:rPr lang="en-US" dirty="0"/>
              <a:t>   </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949155D-D2CA-1C4B-ACAF-02E7C5C69B55}"/>
                  </a:ext>
                </a:extLst>
              </p:cNvPr>
              <p:cNvSpPr txBox="1"/>
              <p:nvPr/>
            </p:nvSpPr>
            <p:spPr>
              <a:xfrm>
                <a:off x="2393189" y="5023764"/>
                <a:ext cx="4445704" cy="1201611"/>
              </a:xfrm>
              <a:prstGeom prst="rect">
                <a:avLst/>
              </a:prstGeom>
              <a:noFill/>
            </p:spPr>
            <p:txBody>
              <a:bodyPr wrap="none" rtlCol="0">
                <a:spAutoFit/>
              </a:bodyPr>
              <a:lstStyle/>
              <a:p>
                <a:r>
                  <a:rPr lang="en-US" sz="2400" dirty="0">
                    <a:solidFill>
                      <a:srgbClr val="00B050"/>
                    </a:solidFill>
                  </a:rPr>
                  <a:t>+1</a:t>
                </a:r>
                <a:r>
                  <a:rPr lang="en-US" sz="2400" dirty="0"/>
                  <a:t> if a defined </a:t>
                </a:r>
                <a:r>
                  <a:rPr lang="en-US" sz="2400" i="1" dirty="0"/>
                  <a:t>score</a:t>
                </a:r>
                <a:r>
                  <a:rPr lang="en-US" sz="2400" dirty="0"/>
                  <a:t> over </a:t>
                </a:r>
                <a:r>
                  <a:rPr lang="en-US" sz="2400" b="1" dirty="0" err="1"/>
                  <a:t>w</a:t>
                </a:r>
                <a:r>
                  <a:rPr lang="en-US" sz="2400" dirty="0" err="1"/>
                  <a:t>.</a:t>
                </a:r>
                <a:r>
                  <a:rPr lang="en-US" sz="2400" b="1" dirty="0" err="1"/>
                  <a:t>x</a:t>
                </a:r>
                <a:r>
                  <a:rPr lang="en-US" sz="2400" dirty="0"/>
                  <a:t> </a:t>
                </a:r>
                <a14:m>
                  <m:oMath xmlns:m="http://schemas.openxmlformats.org/officeDocument/2006/math">
                    <m:r>
                      <a:rPr lang="en-GB" sz="2400" b="0" i="1" smtClean="0">
                        <a:latin typeface="Cambria Math" panose="02040503050406030204" pitchFamily="18" charset="0"/>
                        <a:ea typeface="Cambria Math" panose="02040503050406030204" pitchFamily="18" charset="0"/>
                      </a:rPr>
                      <m:t>&gt; </m:t>
                    </m:r>
                    <m:r>
                      <a:rPr lang="en-GB" sz="2400" b="1" i="1" smtClean="0">
                        <a:latin typeface="Cambria Math" panose="02040503050406030204" pitchFamily="18" charset="0"/>
                        <a:ea typeface="Cambria Math" panose="02040503050406030204" pitchFamily="18" charset="0"/>
                      </a:rPr>
                      <m:t>𝜽</m:t>
                    </m:r>
                  </m:oMath>
                </a14:m>
                <a:endParaRPr lang="en-US" sz="2400" b="1" dirty="0"/>
              </a:p>
              <a:p>
                <a:endParaRPr lang="en-QA" sz="2400" dirty="0"/>
              </a:p>
              <a:p>
                <a:r>
                  <a:rPr lang="en-QA" sz="2400" dirty="0">
                    <a:solidFill>
                      <a:srgbClr val="FF0000"/>
                    </a:solidFill>
                  </a:rPr>
                  <a:t>-1</a:t>
                </a:r>
                <a:r>
                  <a:rPr lang="en-QA" sz="2400" dirty="0"/>
                  <a:t> </a:t>
                </a:r>
                <a:r>
                  <a:rPr lang="en-US" sz="2400" dirty="0"/>
                  <a:t>if a defined </a:t>
                </a:r>
                <a:r>
                  <a:rPr lang="en-US" sz="2400" i="1" dirty="0"/>
                  <a:t>score</a:t>
                </a:r>
                <a:r>
                  <a:rPr lang="en-US" sz="2400" dirty="0"/>
                  <a:t> over </a:t>
                </a:r>
                <a:r>
                  <a:rPr lang="en-US" sz="2400" b="1" dirty="0" err="1"/>
                  <a:t>w</a:t>
                </a:r>
                <a:r>
                  <a:rPr lang="en-US" sz="2400" dirty="0" err="1"/>
                  <a:t>.</a:t>
                </a:r>
                <a:r>
                  <a:rPr lang="en-US" sz="2400" b="1" dirty="0" err="1"/>
                  <a:t>x</a:t>
                </a:r>
                <a14:m>
                  <m:oMath xmlns:m="http://schemas.openxmlformats.org/officeDocument/2006/math">
                    <m:r>
                      <a:rPr lang="en-GB" sz="2400" b="0" i="1" smtClean="0">
                        <a:latin typeface="Cambria Math" panose="02040503050406030204" pitchFamily="18" charset="0"/>
                      </a:rPr>
                      <m:t> </m:t>
                    </m:r>
                    <m:r>
                      <a:rPr lang="en-GB" sz="2400" b="0" i="1" smtClean="0">
                        <a:latin typeface="Cambria Math" panose="02040503050406030204" pitchFamily="18" charset="0"/>
                        <a:ea typeface="Cambria Math" panose="02040503050406030204" pitchFamily="18" charset="0"/>
                      </a:rPr>
                      <m:t>&lt;</m:t>
                    </m:r>
                    <m:r>
                      <a:rPr lang="en-GB" sz="2400" i="1">
                        <a:latin typeface="Cambria Math" panose="02040503050406030204" pitchFamily="18" charset="0"/>
                        <a:ea typeface="Cambria Math" panose="02040503050406030204" pitchFamily="18" charset="0"/>
                      </a:rPr>
                      <m:t> </m:t>
                    </m:r>
                    <m:r>
                      <a:rPr lang="en-GB" sz="2400" b="1" i="1">
                        <a:latin typeface="Cambria Math" panose="02040503050406030204" pitchFamily="18" charset="0"/>
                        <a:ea typeface="Cambria Math" panose="02040503050406030204" pitchFamily="18" charset="0"/>
                      </a:rPr>
                      <m:t>𝜽</m:t>
                    </m:r>
                  </m:oMath>
                </a14:m>
                <a:endParaRPr lang="en-US" sz="2400" b="1" dirty="0"/>
              </a:p>
            </p:txBody>
          </p:sp>
        </mc:Choice>
        <mc:Fallback xmlns="">
          <p:sp>
            <p:nvSpPr>
              <p:cNvPr id="4" name="TextBox 3">
                <a:extLst>
                  <a:ext uri="{FF2B5EF4-FFF2-40B4-BE49-F238E27FC236}">
                    <a16:creationId xmlns:a16="http://schemas.microsoft.com/office/drawing/2014/main" id="{E949155D-D2CA-1C4B-ACAF-02E7C5C69B55}"/>
                  </a:ext>
                </a:extLst>
              </p:cNvPr>
              <p:cNvSpPr txBox="1">
                <a:spLocks noRot="1" noChangeAspect="1" noMove="1" noResize="1" noEditPoints="1" noAdjustHandles="1" noChangeArrowheads="1" noChangeShapeType="1" noTextEdit="1"/>
              </p:cNvSpPr>
              <p:nvPr/>
            </p:nvSpPr>
            <p:spPr>
              <a:xfrm>
                <a:off x="2393189" y="5023764"/>
                <a:ext cx="4445704" cy="1201611"/>
              </a:xfrm>
              <a:prstGeom prst="rect">
                <a:avLst/>
              </a:prstGeom>
              <a:blipFill>
                <a:blip r:embed="rId2"/>
                <a:stretch>
                  <a:fillRect l="-2279" t="-3125" r="-285" b="-9375"/>
                </a:stretch>
              </a:blipFill>
            </p:spPr>
            <p:txBody>
              <a:bodyPr/>
              <a:lstStyle/>
              <a:p>
                <a:r>
                  <a:rPr lang="en-QA">
                    <a:noFill/>
                  </a:rPr>
                  <a:t> </a:t>
                </a:r>
              </a:p>
            </p:txBody>
          </p:sp>
        </mc:Fallback>
      </mc:AlternateContent>
      <p:sp>
        <p:nvSpPr>
          <p:cNvPr id="5" name="Left Brace 4">
            <a:extLst>
              <a:ext uri="{FF2B5EF4-FFF2-40B4-BE49-F238E27FC236}">
                <a16:creationId xmlns:a16="http://schemas.microsoft.com/office/drawing/2014/main" id="{AB7D7854-C346-B247-8269-D13757BB9BDD}"/>
              </a:ext>
            </a:extLst>
          </p:cNvPr>
          <p:cNvSpPr/>
          <p:nvPr/>
        </p:nvSpPr>
        <p:spPr>
          <a:xfrm>
            <a:off x="2088754" y="4960693"/>
            <a:ext cx="395417" cy="135924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6" name="TextBox 5">
            <a:extLst>
              <a:ext uri="{FF2B5EF4-FFF2-40B4-BE49-F238E27FC236}">
                <a16:creationId xmlns:a16="http://schemas.microsoft.com/office/drawing/2014/main" id="{CAD0FDB0-E452-7647-9244-0E818A8CDF91}"/>
              </a:ext>
            </a:extLst>
          </p:cNvPr>
          <p:cNvSpPr txBox="1"/>
          <p:nvPr/>
        </p:nvSpPr>
        <p:spPr>
          <a:xfrm>
            <a:off x="7479335" y="5023764"/>
            <a:ext cx="3103414" cy="1200329"/>
          </a:xfrm>
          <a:prstGeom prst="rect">
            <a:avLst/>
          </a:prstGeom>
          <a:noFill/>
        </p:spPr>
        <p:txBody>
          <a:bodyPr wrap="none" rtlCol="0">
            <a:spAutoFit/>
          </a:bodyPr>
          <a:lstStyle/>
          <a:p>
            <a:r>
              <a:rPr lang="en-US" sz="2400" i="1" dirty="0">
                <a:solidFill>
                  <a:srgbClr val="00B0F0"/>
                </a:solidFill>
              </a:rPr>
              <a:t>The special case where </a:t>
            </a:r>
            <a:br>
              <a:rPr lang="en-US" sz="2400" i="1" dirty="0">
                <a:solidFill>
                  <a:srgbClr val="00B0F0"/>
                </a:solidFill>
              </a:rPr>
            </a:br>
            <a:r>
              <a:rPr lang="en-US" sz="2400" i="1" dirty="0">
                <a:solidFill>
                  <a:srgbClr val="00B0F0"/>
                </a:solidFill>
              </a:rPr>
              <a:t>the score is </a:t>
            </a:r>
            <a:r>
              <a:rPr lang="en-US" sz="2400" dirty="0">
                <a:solidFill>
                  <a:srgbClr val="00B0F0"/>
                </a:solidFill>
              </a:rPr>
              <a:t>𝜽 </a:t>
            </a:r>
            <a:r>
              <a:rPr lang="en-US" sz="2400" i="1" dirty="0">
                <a:solidFill>
                  <a:srgbClr val="00B0F0"/>
                </a:solidFill>
              </a:rPr>
              <a:t>will be </a:t>
            </a:r>
            <a:br>
              <a:rPr lang="en-US" sz="2400" i="1" dirty="0">
                <a:solidFill>
                  <a:srgbClr val="00B0F0"/>
                </a:solidFill>
              </a:rPr>
            </a:br>
            <a:r>
              <a:rPr lang="en-US" sz="2400" i="1" dirty="0">
                <a:solidFill>
                  <a:srgbClr val="00B0F0"/>
                </a:solidFill>
              </a:rPr>
              <a:t>regarded as “wrong”</a:t>
            </a:r>
            <a:endParaRPr lang="en-US" sz="2400" dirty="0">
              <a:solidFill>
                <a:srgbClr val="00B0F0"/>
              </a:solidFill>
            </a:endParaRPr>
          </a:p>
        </p:txBody>
      </p:sp>
    </p:spTree>
    <p:extLst>
      <p:ext uri="{BB962C8B-B14F-4D97-AF65-F5344CB8AC3E}">
        <p14:creationId xmlns:p14="http://schemas.microsoft.com/office/powerpoint/2010/main" val="385127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QA" i="1" dirty="0"/>
              <a:t>Recall</a:t>
            </a:r>
            <a:r>
              <a:rPr lang="en-QA" dirty="0"/>
              <a:t>: Scores Over Position </a:t>
            </a:r>
            <a:r>
              <a:rPr lang="en-US" dirty="0"/>
              <a:t>Weight Matrices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956404" cy="4351338"/>
          </a:xfrm>
        </p:spPr>
        <p:txBody>
          <a:bodyPr>
            <a:normAutofit/>
          </a:bodyPr>
          <a:lstStyle/>
          <a:p>
            <a:r>
              <a:rPr lang="en-US" dirty="0"/>
              <a:t>A </a:t>
            </a:r>
            <a:r>
              <a:rPr lang="en-US" i="1" dirty="0">
                <a:solidFill>
                  <a:srgbClr val="00B0F0"/>
                </a:solidFill>
              </a:rPr>
              <a:t>score</a:t>
            </a:r>
            <a:r>
              <a:rPr lang="en-US" dirty="0"/>
              <a:t> over a weight matrix representation can be calculated as follows (matrix was presented in the previous lecture for </a:t>
            </a:r>
            <a:r>
              <a:rPr lang="en-US" i="1" dirty="0" err="1"/>
              <a:t>Pribnow</a:t>
            </a:r>
            <a:r>
              <a:rPr lang="en-US" dirty="0">
                <a:solidFill>
                  <a:srgbClr val="FF0000"/>
                </a:solidFill>
              </a:rPr>
              <a:t> </a:t>
            </a:r>
            <a:r>
              <a:rPr lang="en-US" dirty="0"/>
              <a:t>sequences):</a:t>
            </a:r>
          </a:p>
          <a:p>
            <a:endParaRPr lang="en-US" dirty="0"/>
          </a:p>
        </p:txBody>
      </p:sp>
      <p:graphicFrame>
        <p:nvGraphicFramePr>
          <p:cNvPr id="5" name="Table 5">
            <a:extLst>
              <a:ext uri="{FF2B5EF4-FFF2-40B4-BE49-F238E27FC236}">
                <a16:creationId xmlns:a16="http://schemas.microsoft.com/office/drawing/2014/main" id="{704B05CC-B9D8-7B47-893E-3BCC9298B657}"/>
              </a:ext>
            </a:extLst>
          </p:cNvPr>
          <p:cNvGraphicFramePr>
            <a:graphicFrameLocks noGrp="1"/>
          </p:cNvGraphicFramePr>
          <p:nvPr>
            <p:extLst>
              <p:ext uri="{D42A27DB-BD31-4B8C-83A1-F6EECF244321}">
                <p14:modId xmlns:p14="http://schemas.microsoft.com/office/powerpoint/2010/main" val="1947550178"/>
              </p:ext>
            </p:extLst>
          </p:nvPr>
        </p:nvGraphicFramePr>
        <p:xfrm>
          <a:off x="1871342" y="3567681"/>
          <a:ext cx="8128001" cy="146304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1827876468"/>
                    </a:ext>
                  </a:extLst>
                </a:gridCol>
                <a:gridCol w="1161143">
                  <a:extLst>
                    <a:ext uri="{9D8B030D-6E8A-4147-A177-3AD203B41FA5}">
                      <a16:colId xmlns:a16="http://schemas.microsoft.com/office/drawing/2014/main" val="1755525371"/>
                    </a:ext>
                  </a:extLst>
                </a:gridCol>
                <a:gridCol w="1161143">
                  <a:extLst>
                    <a:ext uri="{9D8B030D-6E8A-4147-A177-3AD203B41FA5}">
                      <a16:colId xmlns:a16="http://schemas.microsoft.com/office/drawing/2014/main" val="2012861891"/>
                    </a:ext>
                  </a:extLst>
                </a:gridCol>
                <a:gridCol w="1161143">
                  <a:extLst>
                    <a:ext uri="{9D8B030D-6E8A-4147-A177-3AD203B41FA5}">
                      <a16:colId xmlns:a16="http://schemas.microsoft.com/office/drawing/2014/main" val="1290818863"/>
                    </a:ext>
                  </a:extLst>
                </a:gridCol>
                <a:gridCol w="1161143">
                  <a:extLst>
                    <a:ext uri="{9D8B030D-6E8A-4147-A177-3AD203B41FA5}">
                      <a16:colId xmlns:a16="http://schemas.microsoft.com/office/drawing/2014/main" val="3055696728"/>
                    </a:ext>
                  </a:extLst>
                </a:gridCol>
                <a:gridCol w="1161143">
                  <a:extLst>
                    <a:ext uri="{9D8B030D-6E8A-4147-A177-3AD203B41FA5}">
                      <a16:colId xmlns:a16="http://schemas.microsoft.com/office/drawing/2014/main" val="2860319019"/>
                    </a:ext>
                  </a:extLst>
                </a:gridCol>
                <a:gridCol w="1161143">
                  <a:extLst>
                    <a:ext uri="{9D8B030D-6E8A-4147-A177-3AD203B41FA5}">
                      <a16:colId xmlns:a16="http://schemas.microsoft.com/office/drawing/2014/main" val="1283744851"/>
                    </a:ext>
                  </a:extLst>
                </a:gridCol>
              </a:tblGrid>
              <a:tr h="253094">
                <a:tc>
                  <a:txBody>
                    <a:bodyPr/>
                    <a:lstStyle/>
                    <a:p>
                      <a:pPr algn="r"/>
                      <a:r>
                        <a:rPr lang="en-QA" b="1" dirty="0">
                          <a:solidFill>
                            <a:schemeClr val="tx1"/>
                          </a:solidFill>
                        </a:rPr>
                        <a:t>A</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QA" b="0" dirty="0">
                          <a:solidFill>
                            <a:schemeClr val="tx1"/>
                          </a:solidFill>
                        </a:rPr>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1660570"/>
                  </a:ext>
                </a:extLst>
              </a:tr>
              <a:tr h="253094">
                <a:tc>
                  <a:txBody>
                    <a:bodyPr/>
                    <a:lstStyle/>
                    <a:p>
                      <a:pPr algn="r"/>
                      <a:r>
                        <a:rPr lang="en-QA" b="1" dirty="0"/>
                        <a:t>C</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1335716"/>
                  </a:ext>
                </a:extLst>
              </a:tr>
              <a:tr h="253094">
                <a:tc>
                  <a:txBody>
                    <a:bodyPr/>
                    <a:lstStyle/>
                    <a:p>
                      <a:pPr algn="r"/>
                      <a:r>
                        <a:rPr lang="en-QA" b="1" dirty="0"/>
                        <a:t>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04687"/>
                  </a:ext>
                </a:extLst>
              </a:tr>
              <a:tr h="253094">
                <a:tc>
                  <a:txBody>
                    <a:bodyPr/>
                    <a:lstStyle/>
                    <a:p>
                      <a:pPr algn="r"/>
                      <a:r>
                        <a:rPr lang="en-QA" b="1" dirty="0"/>
                        <a:t>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472720"/>
                  </a:ext>
                </a:extLst>
              </a:tr>
            </a:tbl>
          </a:graphicData>
        </a:graphic>
      </p:graphicFrame>
      <p:sp>
        <p:nvSpPr>
          <p:cNvPr id="7" name="TextBox 6">
            <a:extLst>
              <a:ext uri="{FF2B5EF4-FFF2-40B4-BE49-F238E27FC236}">
                <a16:creationId xmlns:a16="http://schemas.microsoft.com/office/drawing/2014/main" id="{3E3A89AD-B709-184A-B596-C69364788A2B}"/>
              </a:ext>
            </a:extLst>
          </p:cNvPr>
          <p:cNvSpPr txBox="1"/>
          <p:nvPr/>
        </p:nvSpPr>
        <p:spPr>
          <a:xfrm>
            <a:off x="3793711" y="2964719"/>
            <a:ext cx="5428409" cy="369332"/>
          </a:xfrm>
          <a:prstGeom prst="rect">
            <a:avLst/>
          </a:prstGeom>
          <a:noFill/>
        </p:spPr>
        <p:txBody>
          <a:bodyPr wrap="none" rtlCol="0">
            <a:spAutoFit/>
          </a:bodyPr>
          <a:lstStyle/>
          <a:p>
            <a:r>
              <a:rPr lang="en-US" dirty="0">
                <a:solidFill>
                  <a:srgbClr val="FF0000"/>
                </a:solidFill>
              </a:rPr>
              <a:t>One column for each position in the </a:t>
            </a:r>
            <a:r>
              <a:rPr lang="en-US" dirty="0" err="1">
                <a:solidFill>
                  <a:srgbClr val="FF0000"/>
                </a:solidFill>
              </a:rPr>
              <a:t>Pribnow</a:t>
            </a:r>
            <a:r>
              <a:rPr lang="en-US" dirty="0">
                <a:solidFill>
                  <a:srgbClr val="FF0000"/>
                </a:solidFill>
              </a:rPr>
              <a:t> sequences</a:t>
            </a:r>
            <a:endParaRPr lang="en-QA" dirty="0">
              <a:solidFill>
                <a:srgbClr val="FF0000"/>
              </a:solidFill>
            </a:endParaRPr>
          </a:p>
        </p:txBody>
      </p:sp>
      <p:sp>
        <p:nvSpPr>
          <p:cNvPr id="9" name="Right Bracket 8">
            <a:extLst>
              <a:ext uri="{FF2B5EF4-FFF2-40B4-BE49-F238E27FC236}">
                <a16:creationId xmlns:a16="http://schemas.microsoft.com/office/drawing/2014/main" id="{59541856-7873-C94C-9428-910A09E4833B}"/>
              </a:ext>
            </a:extLst>
          </p:cNvPr>
          <p:cNvSpPr/>
          <p:nvPr/>
        </p:nvSpPr>
        <p:spPr>
          <a:xfrm rot="16200000">
            <a:off x="6440448" y="-13437"/>
            <a:ext cx="134936" cy="6982855"/>
          </a:xfrm>
          <a:prstGeom prst="righ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0" name="TextBox 9">
            <a:extLst>
              <a:ext uri="{FF2B5EF4-FFF2-40B4-BE49-F238E27FC236}">
                <a16:creationId xmlns:a16="http://schemas.microsoft.com/office/drawing/2014/main" id="{9E1D3A62-64C5-A440-9960-9AB61ED00791}"/>
              </a:ext>
            </a:extLst>
          </p:cNvPr>
          <p:cNvSpPr txBox="1"/>
          <p:nvPr/>
        </p:nvSpPr>
        <p:spPr>
          <a:xfrm>
            <a:off x="838199" y="3876493"/>
            <a:ext cx="1734770" cy="646331"/>
          </a:xfrm>
          <a:prstGeom prst="rect">
            <a:avLst/>
          </a:prstGeom>
          <a:noFill/>
        </p:spPr>
        <p:txBody>
          <a:bodyPr wrap="none" rtlCol="0">
            <a:spAutoFit/>
          </a:bodyPr>
          <a:lstStyle/>
          <a:p>
            <a:r>
              <a:rPr lang="en-QA" dirty="0">
                <a:solidFill>
                  <a:srgbClr val="00B050"/>
                </a:solidFill>
              </a:rPr>
              <a:t>One row for </a:t>
            </a:r>
            <a:br>
              <a:rPr lang="en-QA" dirty="0">
                <a:solidFill>
                  <a:srgbClr val="00B050"/>
                </a:solidFill>
              </a:rPr>
            </a:br>
            <a:r>
              <a:rPr lang="en-QA" dirty="0">
                <a:solidFill>
                  <a:srgbClr val="00B050"/>
                </a:solidFill>
              </a:rPr>
              <a:t>each </a:t>
            </a:r>
            <a:r>
              <a:rPr lang="en-US" dirty="0">
                <a:solidFill>
                  <a:srgbClr val="00B050"/>
                </a:solidFill>
              </a:rPr>
              <a:t>nucleotide</a:t>
            </a:r>
            <a:r>
              <a:rPr lang="en-QA" dirty="0">
                <a:solidFill>
                  <a:srgbClr val="00B050"/>
                </a:solidFill>
              </a:rPr>
              <a:t> </a:t>
            </a:r>
          </a:p>
        </p:txBody>
      </p:sp>
      <p:sp>
        <p:nvSpPr>
          <p:cNvPr id="11" name="Left Bracket 10">
            <a:extLst>
              <a:ext uri="{FF2B5EF4-FFF2-40B4-BE49-F238E27FC236}">
                <a16:creationId xmlns:a16="http://schemas.microsoft.com/office/drawing/2014/main" id="{B9AE2B13-841C-7648-805E-68BF766943EE}"/>
              </a:ext>
            </a:extLst>
          </p:cNvPr>
          <p:cNvSpPr/>
          <p:nvPr/>
        </p:nvSpPr>
        <p:spPr>
          <a:xfrm>
            <a:off x="2618668" y="3567681"/>
            <a:ext cx="95003" cy="1483360"/>
          </a:xfrm>
          <a:prstGeom prst="leftBracket">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solidFill>
                <a:srgbClr val="00B050"/>
              </a:solidFill>
            </a:endParaRPr>
          </a:p>
        </p:txBody>
      </p:sp>
      <p:sp>
        <p:nvSpPr>
          <p:cNvPr id="12" name="TextBox 11">
            <a:extLst>
              <a:ext uri="{FF2B5EF4-FFF2-40B4-BE49-F238E27FC236}">
                <a16:creationId xmlns:a16="http://schemas.microsoft.com/office/drawing/2014/main" id="{0184E900-FD64-F746-B998-CBEACE97214D}"/>
              </a:ext>
            </a:extLst>
          </p:cNvPr>
          <p:cNvSpPr txBox="1"/>
          <p:nvPr/>
        </p:nvSpPr>
        <p:spPr>
          <a:xfrm>
            <a:off x="4115304" y="5046753"/>
            <a:ext cx="4785221" cy="369332"/>
          </a:xfrm>
          <a:prstGeom prst="rect">
            <a:avLst/>
          </a:prstGeom>
          <a:noFill/>
        </p:spPr>
        <p:txBody>
          <a:bodyPr wrap="none" rtlCol="0">
            <a:spAutoFit/>
          </a:bodyPr>
          <a:lstStyle/>
          <a:p>
            <a:r>
              <a:rPr lang="en-QA" b="1" dirty="0">
                <a:solidFill>
                  <a:srgbClr val="00B0F0"/>
                </a:solidFill>
              </a:rPr>
              <a:t>Score of </a:t>
            </a:r>
            <a:r>
              <a:rPr lang="en-US" b="1" dirty="0">
                <a:solidFill>
                  <a:srgbClr val="00B0F0"/>
                </a:solidFill>
              </a:rPr>
              <a:t>TATAAT = 17 + 19 + 8 + 12 + 10 + 19 = 85 </a:t>
            </a:r>
            <a:endParaRPr lang="en-QA" b="1" dirty="0">
              <a:solidFill>
                <a:srgbClr val="00B0F0"/>
              </a:solidFill>
            </a:endParaRPr>
          </a:p>
        </p:txBody>
      </p:sp>
      <p:sp>
        <p:nvSpPr>
          <p:cNvPr id="8" name="Rounded Rectangle 7">
            <a:extLst>
              <a:ext uri="{FF2B5EF4-FFF2-40B4-BE49-F238E27FC236}">
                <a16:creationId xmlns:a16="http://schemas.microsoft.com/office/drawing/2014/main" id="{A772BFBF-9702-7140-9A23-3E7B114E2E17}"/>
              </a:ext>
            </a:extLst>
          </p:cNvPr>
          <p:cNvSpPr/>
          <p:nvPr/>
        </p:nvSpPr>
        <p:spPr>
          <a:xfrm>
            <a:off x="3016488" y="4682569"/>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4" name="Rounded Rectangle 13">
            <a:extLst>
              <a:ext uri="{FF2B5EF4-FFF2-40B4-BE49-F238E27FC236}">
                <a16:creationId xmlns:a16="http://schemas.microsoft.com/office/drawing/2014/main" id="{8E31A3AB-67A2-C84B-B4EA-8B56599AFD4A}"/>
              </a:ext>
            </a:extLst>
          </p:cNvPr>
          <p:cNvSpPr/>
          <p:nvPr/>
        </p:nvSpPr>
        <p:spPr>
          <a:xfrm>
            <a:off x="4198088" y="3576796"/>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5" name="Rounded Rectangle 14">
            <a:extLst>
              <a:ext uri="{FF2B5EF4-FFF2-40B4-BE49-F238E27FC236}">
                <a16:creationId xmlns:a16="http://schemas.microsoft.com/office/drawing/2014/main" id="{88962C61-0741-9246-83A6-9173CB124316}"/>
              </a:ext>
            </a:extLst>
          </p:cNvPr>
          <p:cNvSpPr/>
          <p:nvPr/>
        </p:nvSpPr>
        <p:spPr>
          <a:xfrm>
            <a:off x="5344542" y="4680203"/>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6" name="Rounded Rectangle 15">
            <a:extLst>
              <a:ext uri="{FF2B5EF4-FFF2-40B4-BE49-F238E27FC236}">
                <a16:creationId xmlns:a16="http://schemas.microsoft.com/office/drawing/2014/main" id="{B64D2A2B-5555-0344-A79D-211AAEDA23E8}"/>
              </a:ext>
            </a:extLst>
          </p:cNvPr>
          <p:cNvSpPr/>
          <p:nvPr/>
        </p:nvSpPr>
        <p:spPr>
          <a:xfrm>
            <a:off x="6507914" y="3576795"/>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7" name="Rounded Rectangle 16">
            <a:extLst>
              <a:ext uri="{FF2B5EF4-FFF2-40B4-BE49-F238E27FC236}">
                <a16:creationId xmlns:a16="http://schemas.microsoft.com/office/drawing/2014/main" id="{C1B394D4-C9B5-3F48-BB08-53FB7146FACF}"/>
              </a:ext>
            </a:extLst>
          </p:cNvPr>
          <p:cNvSpPr/>
          <p:nvPr/>
        </p:nvSpPr>
        <p:spPr>
          <a:xfrm>
            <a:off x="7689514" y="3576794"/>
            <a:ext cx="1128226"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8" name="Rounded Rectangle 17">
            <a:extLst>
              <a:ext uri="{FF2B5EF4-FFF2-40B4-BE49-F238E27FC236}">
                <a16:creationId xmlns:a16="http://schemas.microsoft.com/office/drawing/2014/main" id="{109B86FA-816C-0640-908B-12FA1CA12E20}"/>
              </a:ext>
            </a:extLst>
          </p:cNvPr>
          <p:cNvSpPr/>
          <p:nvPr/>
        </p:nvSpPr>
        <p:spPr>
          <a:xfrm>
            <a:off x="8817743" y="4680203"/>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6" name="Rounded Rectangle 5">
            <a:extLst>
              <a:ext uri="{FF2B5EF4-FFF2-40B4-BE49-F238E27FC236}">
                <a16:creationId xmlns:a16="http://schemas.microsoft.com/office/drawing/2014/main" id="{0D5611D8-196B-2641-97E0-F54A2DBB9923}"/>
              </a:ext>
            </a:extLst>
          </p:cNvPr>
          <p:cNvSpPr/>
          <p:nvPr/>
        </p:nvSpPr>
        <p:spPr>
          <a:xfrm>
            <a:off x="10194324" y="3545459"/>
            <a:ext cx="1717590" cy="1501294"/>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This matrix will be the result of </a:t>
            </a:r>
            <a:r>
              <a:rPr lang="en-QA" sz="2400" b="1" dirty="0">
                <a:solidFill>
                  <a:schemeClr val="tx1"/>
                </a:solidFill>
              </a:rPr>
              <a:t>w</a:t>
            </a:r>
            <a:r>
              <a:rPr lang="en-QA" sz="2400" dirty="0">
                <a:solidFill>
                  <a:schemeClr val="tx1"/>
                </a:solidFill>
              </a:rPr>
              <a:t>.</a:t>
            </a:r>
            <a:r>
              <a:rPr lang="en-QA" sz="2400" b="1" dirty="0">
                <a:solidFill>
                  <a:schemeClr val="tx1"/>
                </a:solidFill>
              </a:rPr>
              <a:t>x</a:t>
            </a:r>
          </a:p>
        </p:txBody>
      </p:sp>
    </p:spTree>
    <p:extLst>
      <p:ext uri="{BB962C8B-B14F-4D97-AF65-F5344CB8AC3E}">
        <p14:creationId xmlns:p14="http://schemas.microsoft.com/office/powerpoint/2010/main" val="372498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animBg="1"/>
      <p:bldP spid="14" grpId="0" animBg="1"/>
      <p:bldP spid="15" grpId="0" animBg="1"/>
      <p:bldP spid="16" grpId="0" animBg="1"/>
      <p:bldP spid="17" grpId="0" animBg="1"/>
      <p:bldP spid="18" grpId="0" animBg="1"/>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Training</a:t>
            </a:r>
            <a:r>
              <a:rPr lang="en-GB" dirty="0"/>
              <a:t> to </a:t>
            </a:r>
            <a:r>
              <a:rPr lang="en-GB" b="1" i="1" dirty="0"/>
              <a:t>Inference</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In short, a matrix </a:t>
            </a:r>
            <a:r>
              <a:rPr lang="en-US" b="1" dirty="0"/>
              <a:t>w</a:t>
            </a:r>
            <a:r>
              <a:rPr lang="en-US" dirty="0"/>
              <a:t> can be learnt based on a given training set using a </a:t>
            </a:r>
            <a:r>
              <a:rPr lang="en-US" dirty="0">
                <a:solidFill>
                  <a:srgbClr val="00B0F0"/>
                </a:solidFill>
              </a:rPr>
              <a:t>perceptron</a:t>
            </a:r>
            <a:r>
              <a:rPr lang="en-US" dirty="0"/>
              <a:t> algorithm (</a:t>
            </a:r>
            <a:r>
              <a:rPr lang="en-US" i="1" dirty="0"/>
              <a:t>in the same way we did spam emails</a:t>
            </a:r>
            <a:r>
              <a:rPr lang="en-US" dirty="0"/>
              <a:t>)</a:t>
            </a:r>
          </a:p>
          <a:p>
            <a:endParaRPr lang="en-US" dirty="0"/>
          </a:p>
          <a:p>
            <a:r>
              <a:rPr lang="en-US" dirty="0"/>
              <a:t>Once learnt, </a:t>
            </a:r>
            <a:r>
              <a:rPr lang="en-US" b="1" dirty="0"/>
              <a:t>w</a:t>
            </a:r>
            <a:r>
              <a:rPr lang="en-US" dirty="0"/>
              <a:t> can be multiplied by any </a:t>
            </a:r>
            <a:r>
              <a:rPr lang="en-US" i="1" u="sng" dirty="0"/>
              <a:t>new</a:t>
            </a:r>
            <a:r>
              <a:rPr lang="en-US" dirty="0"/>
              <a:t> sequence, </a:t>
            </a:r>
            <a:r>
              <a:rPr lang="en-US" b="1" dirty="0"/>
              <a:t>x</a:t>
            </a:r>
            <a:r>
              <a:rPr lang="en-US" dirty="0"/>
              <a:t>, represented as a matrix of 0s and 1s, after which we can infer whether </a:t>
            </a:r>
            <a:r>
              <a:rPr lang="en-US" b="1" dirty="0"/>
              <a:t>x</a:t>
            </a:r>
            <a:r>
              <a:rPr lang="en-US" dirty="0"/>
              <a:t> is a “true-site” or “non-site” based on the output score</a:t>
            </a:r>
          </a:p>
          <a:p>
            <a:pPr lvl="1"/>
            <a:r>
              <a:rPr lang="en-US" dirty="0"/>
              <a:t>If the output score is greater than </a:t>
            </a:r>
            <a:r>
              <a:rPr lang="en-US" dirty="0" err="1"/>
              <a:t>θ</a:t>
            </a:r>
            <a:r>
              <a:rPr lang="en-US" dirty="0"/>
              <a:t>, the site is true</a:t>
            </a:r>
          </a:p>
          <a:p>
            <a:pPr lvl="1"/>
            <a:r>
              <a:rPr lang="en-US" dirty="0"/>
              <a:t>If the output score is less than </a:t>
            </a:r>
            <a:r>
              <a:rPr lang="en-US" dirty="0" err="1"/>
              <a:t>θ</a:t>
            </a:r>
            <a:r>
              <a:rPr lang="en-US" dirty="0"/>
              <a:t>, the site is not true</a:t>
            </a:r>
          </a:p>
          <a:p>
            <a:pPr marL="457200" lvl="1" indent="0">
              <a:buNone/>
            </a:pPr>
            <a:endParaRPr lang="en-US" dirty="0"/>
          </a:p>
        </p:txBody>
      </p:sp>
    </p:spTree>
    <p:extLst>
      <p:ext uri="{BB962C8B-B14F-4D97-AF65-F5344CB8AC3E}">
        <p14:creationId xmlns:p14="http://schemas.microsoft.com/office/powerpoint/2010/main" val="412249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Next Wednesday’s Lecture…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err="1"/>
              <a:t>Perceptrons</a:t>
            </a:r>
            <a:r>
              <a:rPr lang="en-US" dirty="0"/>
              <a:t> exhibit several limitations, which will be discussed next Wednesday </a:t>
            </a:r>
          </a:p>
          <a:p>
            <a:endParaRPr lang="en-US" dirty="0"/>
          </a:p>
          <a:p>
            <a:r>
              <a:rPr lang="en-US" dirty="0"/>
              <a:t>These limitations serve as a motivation for a better learning algorithm known as </a:t>
            </a:r>
            <a:r>
              <a:rPr lang="en-US" dirty="0">
                <a:solidFill>
                  <a:srgbClr val="00B0F0"/>
                </a:solidFill>
              </a:rPr>
              <a:t>Support-Vector Machine </a:t>
            </a:r>
            <a:r>
              <a:rPr lang="en-US" dirty="0"/>
              <a:t>(</a:t>
            </a:r>
            <a:r>
              <a:rPr lang="en-US" dirty="0">
                <a:solidFill>
                  <a:srgbClr val="00B0F0"/>
                </a:solidFill>
              </a:rPr>
              <a:t>SVM</a:t>
            </a:r>
            <a:r>
              <a:rPr lang="en-US" dirty="0"/>
              <a:t>), which we will discuss next Wednesday as well </a:t>
            </a:r>
          </a:p>
          <a:p>
            <a:pPr marL="457200" lvl="1" indent="0">
              <a:buNone/>
            </a:pPr>
            <a:endParaRPr lang="en-US" dirty="0"/>
          </a:p>
        </p:txBody>
      </p:sp>
    </p:spTree>
    <p:extLst>
      <p:ext uri="{BB962C8B-B14F-4D97-AF65-F5344CB8AC3E}">
        <p14:creationId xmlns:p14="http://schemas.microsoft.com/office/powerpoint/2010/main" val="3083767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1F8B-127C-934A-AC34-D2F9A3D9967B}"/>
              </a:ext>
            </a:extLst>
          </p:cNvPr>
          <p:cNvSpPr>
            <a:spLocks noGrp="1"/>
          </p:cNvSpPr>
          <p:nvPr>
            <p:ph type="title"/>
          </p:nvPr>
        </p:nvSpPr>
        <p:spPr/>
        <p:txBody>
          <a:bodyPr/>
          <a:lstStyle/>
          <a:p>
            <a:pPr algn="ctr"/>
            <a:r>
              <a:rPr lang="en-US" dirty="0"/>
              <a:t>References</a:t>
            </a:r>
            <a:endParaRPr lang="en-QA" dirty="0"/>
          </a:p>
        </p:txBody>
      </p:sp>
      <p:sp>
        <p:nvSpPr>
          <p:cNvPr id="3" name="Content Placeholder 2">
            <a:extLst>
              <a:ext uri="{FF2B5EF4-FFF2-40B4-BE49-F238E27FC236}">
                <a16:creationId xmlns:a16="http://schemas.microsoft.com/office/drawing/2014/main" id="{A2B70868-EB99-5245-AB59-7D08D330F835}"/>
              </a:ext>
            </a:extLst>
          </p:cNvPr>
          <p:cNvSpPr>
            <a:spLocks noGrp="1"/>
          </p:cNvSpPr>
          <p:nvPr>
            <p:ph idx="1"/>
          </p:nvPr>
        </p:nvSpPr>
        <p:spPr>
          <a:xfrm>
            <a:off x="838200" y="1825625"/>
            <a:ext cx="10515600" cy="4667250"/>
          </a:xfrm>
        </p:spPr>
        <p:txBody>
          <a:bodyPr>
            <a:normAutofit lnSpcReduction="10000"/>
          </a:bodyPr>
          <a:lstStyle/>
          <a:p>
            <a:r>
              <a:rPr lang="en-US" dirty="0"/>
              <a:t>[1] Rajaraman Anand and Jeffrey David Ullman. “Mining of massive datasets.” Cambridge University Press, 2011</a:t>
            </a:r>
          </a:p>
          <a:p>
            <a:r>
              <a:rPr lang="en-US" dirty="0"/>
              <a:t>[2] </a:t>
            </a:r>
            <a:r>
              <a:rPr lang="en-US" dirty="0" err="1"/>
              <a:t>Stormo</a:t>
            </a:r>
            <a:r>
              <a:rPr lang="en-US" dirty="0"/>
              <a:t>, Gary D. "DNA binding sites: representation and discovery." </a:t>
            </a:r>
            <a:r>
              <a:rPr lang="en-US" i="1" dirty="0"/>
              <a:t>Bioinformatics</a:t>
            </a:r>
            <a:r>
              <a:rPr lang="en-US" dirty="0"/>
              <a:t> 16.1 (2000): 16-23</a:t>
            </a:r>
          </a:p>
          <a:p>
            <a:r>
              <a:rPr lang="en-US" dirty="0"/>
              <a:t>[3] </a:t>
            </a:r>
            <a:r>
              <a:rPr lang="en-US" dirty="0" err="1"/>
              <a:t>Stormo</a:t>
            </a:r>
            <a:r>
              <a:rPr lang="en-US" dirty="0"/>
              <a:t>, Gary D., et al. "Use of the ‘Perceptron’ algorithm to distinguish translational initiation sites in E. coli." Nucleic acids research 10.9 (1982): 2997-3011</a:t>
            </a:r>
          </a:p>
          <a:p>
            <a:r>
              <a:rPr lang="en-US" dirty="0"/>
              <a:t>[4] de Smit, Maarten H., and J. Van </a:t>
            </a:r>
            <a:r>
              <a:rPr lang="en-US" dirty="0" err="1"/>
              <a:t>Duin</a:t>
            </a:r>
            <a:r>
              <a:rPr lang="en-US" dirty="0"/>
              <a:t>. "Secondary structure of the ribosome binding site determines translational efficiency: a quantitative analysis." </a:t>
            </a:r>
            <a:r>
              <a:rPr lang="en-US" i="1" dirty="0"/>
              <a:t>Proceedings of the National Academy of Sciences</a:t>
            </a:r>
            <a:r>
              <a:rPr lang="en-US" dirty="0"/>
              <a:t> 87.19 (1990): 7668-7672</a:t>
            </a:r>
          </a:p>
          <a:p>
            <a:endParaRPr lang="en-QA" dirty="0"/>
          </a:p>
        </p:txBody>
      </p:sp>
    </p:spTree>
    <p:extLst>
      <p:ext uri="{BB962C8B-B14F-4D97-AF65-F5344CB8AC3E}">
        <p14:creationId xmlns:p14="http://schemas.microsoft.com/office/powerpoint/2010/main" val="147308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A </a:t>
            </a:r>
            <a:r>
              <a:rPr lang="en-US" i="1" dirty="0">
                <a:solidFill>
                  <a:srgbClr val="00B0F0"/>
                </a:solidFill>
              </a:rPr>
              <a:t>perceptron</a:t>
            </a:r>
            <a:r>
              <a:rPr lang="en-US" dirty="0"/>
              <a:t> is a </a:t>
            </a:r>
            <a:r>
              <a:rPr lang="en-US" i="1" dirty="0"/>
              <a:t>linear binary classifier</a:t>
            </a:r>
          </a:p>
        </p:txBody>
      </p:sp>
      <p:sp>
        <p:nvSpPr>
          <p:cNvPr id="4" name="Oval 3">
            <a:extLst>
              <a:ext uri="{FF2B5EF4-FFF2-40B4-BE49-F238E27FC236}">
                <a16:creationId xmlns:a16="http://schemas.microsoft.com/office/drawing/2014/main" id="{07344DDF-4403-8E46-9595-AC5918B3DE7E}"/>
              </a:ext>
            </a:extLst>
          </p:cNvPr>
          <p:cNvSpPr/>
          <p:nvPr/>
        </p:nvSpPr>
        <p:spPr>
          <a:xfrm>
            <a:off x="3470260" y="3499242"/>
            <a:ext cx="2013995" cy="1953228"/>
          </a:xfrm>
          <a:prstGeom prst="ellipse">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t>Linear Binary Classifier</a:t>
            </a:r>
          </a:p>
        </p:txBody>
      </p:sp>
      <p:sp>
        <p:nvSpPr>
          <p:cNvPr id="13" name="TextBox 12">
            <a:extLst>
              <a:ext uri="{FF2B5EF4-FFF2-40B4-BE49-F238E27FC236}">
                <a16:creationId xmlns:a16="http://schemas.microsoft.com/office/drawing/2014/main" id="{19B76A6C-157E-D646-A653-46757F3D758A}"/>
              </a:ext>
            </a:extLst>
          </p:cNvPr>
          <p:cNvSpPr txBox="1"/>
          <p:nvPr/>
        </p:nvSpPr>
        <p:spPr>
          <a:xfrm>
            <a:off x="621401" y="3984863"/>
            <a:ext cx="2042547" cy="954107"/>
          </a:xfrm>
          <a:prstGeom prst="rect">
            <a:avLst/>
          </a:prstGeom>
          <a:noFill/>
        </p:spPr>
        <p:txBody>
          <a:bodyPr wrap="none" rtlCol="0">
            <a:spAutoFit/>
          </a:bodyPr>
          <a:lstStyle/>
          <a:p>
            <a:r>
              <a:rPr lang="en-QA" sz="2800" dirty="0"/>
              <a:t>DNA or RNA </a:t>
            </a:r>
          </a:p>
          <a:p>
            <a:pPr algn="ctr"/>
            <a:r>
              <a:rPr lang="en-QA" sz="2800" dirty="0"/>
              <a:t>Sequence</a:t>
            </a:r>
          </a:p>
        </p:txBody>
      </p:sp>
      <p:sp>
        <p:nvSpPr>
          <p:cNvPr id="19" name="TextBox 18">
            <a:extLst>
              <a:ext uri="{FF2B5EF4-FFF2-40B4-BE49-F238E27FC236}">
                <a16:creationId xmlns:a16="http://schemas.microsoft.com/office/drawing/2014/main" id="{5FF5535A-32AF-764E-97F1-03D209C8E0A0}"/>
              </a:ext>
            </a:extLst>
          </p:cNvPr>
          <p:cNvSpPr txBox="1"/>
          <p:nvPr/>
        </p:nvSpPr>
        <p:spPr>
          <a:xfrm>
            <a:off x="1747227" y="2537488"/>
            <a:ext cx="1160895" cy="523220"/>
          </a:xfrm>
          <a:prstGeom prst="rect">
            <a:avLst/>
          </a:prstGeom>
          <a:noFill/>
        </p:spPr>
        <p:txBody>
          <a:bodyPr wrap="none" rtlCol="0">
            <a:spAutoFit/>
          </a:bodyPr>
          <a:lstStyle/>
          <a:p>
            <a:r>
              <a:rPr lang="en-QA" sz="2800" b="1" dirty="0"/>
              <a:t>Input</a:t>
            </a:r>
            <a:r>
              <a:rPr lang="en-QA" sz="2800" dirty="0"/>
              <a:t>: </a:t>
            </a:r>
          </a:p>
        </p:txBody>
      </p:sp>
      <p:sp>
        <p:nvSpPr>
          <p:cNvPr id="22" name="TextBox 21">
            <a:extLst>
              <a:ext uri="{FF2B5EF4-FFF2-40B4-BE49-F238E27FC236}">
                <a16:creationId xmlns:a16="http://schemas.microsoft.com/office/drawing/2014/main" id="{98A4509E-7E19-A04B-998B-36CA48B05C34}"/>
              </a:ext>
            </a:extLst>
          </p:cNvPr>
          <p:cNvSpPr txBox="1"/>
          <p:nvPr/>
        </p:nvSpPr>
        <p:spPr>
          <a:xfrm>
            <a:off x="6917869" y="2537488"/>
            <a:ext cx="1431802" cy="523220"/>
          </a:xfrm>
          <a:prstGeom prst="rect">
            <a:avLst/>
          </a:prstGeom>
          <a:noFill/>
        </p:spPr>
        <p:txBody>
          <a:bodyPr wrap="none" rtlCol="0">
            <a:spAutoFit/>
          </a:bodyPr>
          <a:lstStyle/>
          <a:p>
            <a:r>
              <a:rPr lang="en-QA" sz="2800" b="1" dirty="0"/>
              <a:t>Output</a:t>
            </a:r>
            <a:r>
              <a:rPr lang="en-QA" sz="2800" dirty="0"/>
              <a:t>: </a:t>
            </a:r>
          </a:p>
        </p:txBody>
      </p:sp>
      <p:cxnSp>
        <p:nvCxnSpPr>
          <p:cNvPr id="24" name="Straight Connector 23">
            <a:extLst>
              <a:ext uri="{FF2B5EF4-FFF2-40B4-BE49-F238E27FC236}">
                <a16:creationId xmlns:a16="http://schemas.microsoft.com/office/drawing/2014/main" id="{946A2851-CD89-F445-B575-D2497C4356F9}"/>
              </a:ext>
            </a:extLst>
          </p:cNvPr>
          <p:cNvCxnSpPr>
            <a:cxnSpLocks/>
          </p:cNvCxnSpPr>
          <p:nvPr/>
        </p:nvCxnSpPr>
        <p:spPr>
          <a:xfrm>
            <a:off x="5916377" y="3657599"/>
            <a:ext cx="0" cy="16223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E6D8F50-3107-0342-9FD9-73FD0BB40B1C}"/>
              </a:ext>
            </a:extLst>
          </p:cNvPr>
          <p:cNvCxnSpPr>
            <a:cxnSpLocks/>
            <a:stCxn id="4" idx="6"/>
          </p:cNvCxnSpPr>
          <p:nvPr/>
        </p:nvCxnSpPr>
        <p:spPr>
          <a:xfrm>
            <a:off x="5484255" y="4475856"/>
            <a:ext cx="43212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638495B-83D6-4541-90BE-853610B0443C}"/>
              </a:ext>
            </a:extLst>
          </p:cNvPr>
          <p:cNvCxnSpPr/>
          <p:nvPr/>
        </p:nvCxnSpPr>
        <p:spPr>
          <a:xfrm>
            <a:off x="5916377" y="3657599"/>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D553FE-F354-6B4B-AE6C-0ABD49F88426}"/>
              </a:ext>
            </a:extLst>
          </p:cNvPr>
          <p:cNvCxnSpPr/>
          <p:nvPr/>
        </p:nvCxnSpPr>
        <p:spPr>
          <a:xfrm>
            <a:off x="5916377" y="5279988"/>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1B253B1-5BE7-8546-BA9F-A6AF461FA947}"/>
              </a:ext>
            </a:extLst>
          </p:cNvPr>
          <p:cNvSpPr txBox="1"/>
          <p:nvPr/>
        </p:nvSpPr>
        <p:spPr>
          <a:xfrm>
            <a:off x="6917869" y="3395989"/>
            <a:ext cx="1481046" cy="523220"/>
          </a:xfrm>
          <a:prstGeom prst="rect">
            <a:avLst/>
          </a:prstGeom>
          <a:noFill/>
        </p:spPr>
        <p:txBody>
          <a:bodyPr wrap="none" rtlCol="0">
            <a:spAutoFit/>
          </a:bodyPr>
          <a:lstStyle/>
          <a:p>
            <a:r>
              <a:rPr lang="en-QA" sz="2800" dirty="0"/>
              <a:t>True-Site</a:t>
            </a:r>
          </a:p>
        </p:txBody>
      </p:sp>
      <p:sp>
        <p:nvSpPr>
          <p:cNvPr id="37" name="TextBox 36">
            <a:extLst>
              <a:ext uri="{FF2B5EF4-FFF2-40B4-BE49-F238E27FC236}">
                <a16:creationId xmlns:a16="http://schemas.microsoft.com/office/drawing/2014/main" id="{D99575CF-82EB-5147-AE97-0E336EEF003C}"/>
              </a:ext>
            </a:extLst>
          </p:cNvPr>
          <p:cNvSpPr txBox="1"/>
          <p:nvPr/>
        </p:nvSpPr>
        <p:spPr>
          <a:xfrm>
            <a:off x="6917869" y="4966353"/>
            <a:ext cx="1447191" cy="523220"/>
          </a:xfrm>
          <a:prstGeom prst="rect">
            <a:avLst/>
          </a:prstGeom>
          <a:noFill/>
        </p:spPr>
        <p:txBody>
          <a:bodyPr wrap="none" rtlCol="0">
            <a:spAutoFit/>
          </a:bodyPr>
          <a:lstStyle/>
          <a:p>
            <a:r>
              <a:rPr lang="en-QA" sz="2800" dirty="0"/>
              <a:t>Non-Site</a:t>
            </a:r>
          </a:p>
        </p:txBody>
      </p:sp>
      <p:sp>
        <p:nvSpPr>
          <p:cNvPr id="38" name="TextBox 37">
            <a:extLst>
              <a:ext uri="{FF2B5EF4-FFF2-40B4-BE49-F238E27FC236}">
                <a16:creationId xmlns:a16="http://schemas.microsoft.com/office/drawing/2014/main" id="{02277757-6D0E-7048-BEA6-2A8084B75D3D}"/>
              </a:ext>
            </a:extLst>
          </p:cNvPr>
          <p:cNvSpPr txBox="1"/>
          <p:nvPr/>
        </p:nvSpPr>
        <p:spPr>
          <a:xfrm>
            <a:off x="3530812" y="2537488"/>
            <a:ext cx="1926553" cy="523220"/>
          </a:xfrm>
          <a:prstGeom prst="rect">
            <a:avLst/>
          </a:prstGeom>
          <a:noFill/>
        </p:spPr>
        <p:txBody>
          <a:bodyPr wrap="none" rtlCol="0">
            <a:spAutoFit/>
          </a:bodyPr>
          <a:lstStyle/>
          <a:p>
            <a:r>
              <a:rPr lang="en-QA" sz="2800" b="1" dirty="0">
                <a:solidFill>
                  <a:srgbClr val="00B0F0"/>
                </a:solidFill>
              </a:rPr>
              <a:t>Perceptron</a:t>
            </a:r>
            <a:r>
              <a:rPr lang="en-QA" sz="2800" dirty="0"/>
              <a:t>:</a:t>
            </a:r>
          </a:p>
        </p:txBody>
      </p:sp>
      <p:cxnSp>
        <p:nvCxnSpPr>
          <p:cNvPr id="40" name="Straight Arrow Connector 39">
            <a:extLst>
              <a:ext uri="{FF2B5EF4-FFF2-40B4-BE49-F238E27FC236}">
                <a16:creationId xmlns:a16="http://schemas.microsoft.com/office/drawing/2014/main" id="{7438600C-6B39-8749-A1BE-C26AF33EC6B4}"/>
              </a:ext>
            </a:extLst>
          </p:cNvPr>
          <p:cNvCxnSpPr>
            <a:cxnSpLocks/>
            <a:endCxn id="4" idx="2"/>
          </p:cNvCxnSpPr>
          <p:nvPr/>
        </p:nvCxnSpPr>
        <p:spPr>
          <a:xfrm>
            <a:off x="2801073" y="4475856"/>
            <a:ext cx="66918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398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p:bldP spid="19" grpId="0"/>
      <p:bldP spid="22" grpId="0"/>
      <p:bldP spid="35" grpId="0"/>
      <p:bldP spid="37" grpId="0"/>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A </a:t>
            </a:r>
            <a:r>
              <a:rPr lang="en-US" i="1" dirty="0">
                <a:solidFill>
                  <a:srgbClr val="00B0F0"/>
                </a:solidFill>
              </a:rPr>
              <a:t>perceptron</a:t>
            </a:r>
            <a:r>
              <a:rPr lang="en-US" dirty="0"/>
              <a:t> is a </a:t>
            </a:r>
            <a:r>
              <a:rPr lang="en-US" i="1" dirty="0"/>
              <a:t>linear binary classifier</a:t>
            </a:r>
            <a:endParaRPr lang="en-US" dirty="0"/>
          </a:p>
        </p:txBody>
      </p:sp>
      <p:sp>
        <p:nvSpPr>
          <p:cNvPr id="4" name="Oval 3">
            <a:extLst>
              <a:ext uri="{FF2B5EF4-FFF2-40B4-BE49-F238E27FC236}">
                <a16:creationId xmlns:a16="http://schemas.microsoft.com/office/drawing/2014/main" id="{07344DDF-4403-8E46-9595-AC5918B3DE7E}"/>
              </a:ext>
            </a:extLst>
          </p:cNvPr>
          <p:cNvSpPr/>
          <p:nvPr/>
        </p:nvSpPr>
        <p:spPr>
          <a:xfrm>
            <a:off x="3470260" y="3499242"/>
            <a:ext cx="2013995" cy="1953228"/>
          </a:xfrm>
          <a:prstGeom prst="ellipse">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t>Linear Binary Classifier</a:t>
            </a:r>
          </a:p>
        </p:txBody>
      </p:sp>
      <p:sp>
        <p:nvSpPr>
          <p:cNvPr id="13" name="TextBox 12">
            <a:extLst>
              <a:ext uri="{FF2B5EF4-FFF2-40B4-BE49-F238E27FC236}">
                <a16:creationId xmlns:a16="http://schemas.microsoft.com/office/drawing/2014/main" id="{19B76A6C-157E-D646-A653-46757F3D758A}"/>
              </a:ext>
            </a:extLst>
          </p:cNvPr>
          <p:cNvSpPr txBox="1"/>
          <p:nvPr/>
        </p:nvSpPr>
        <p:spPr>
          <a:xfrm>
            <a:off x="1747227" y="4202140"/>
            <a:ext cx="981359" cy="523220"/>
          </a:xfrm>
          <a:prstGeom prst="rect">
            <a:avLst/>
          </a:prstGeom>
          <a:noFill/>
        </p:spPr>
        <p:txBody>
          <a:bodyPr wrap="none" rtlCol="0">
            <a:spAutoFit/>
          </a:bodyPr>
          <a:lstStyle/>
          <a:p>
            <a:r>
              <a:rPr lang="en-QA" sz="2800" dirty="0"/>
              <a:t>Email</a:t>
            </a:r>
          </a:p>
        </p:txBody>
      </p:sp>
      <p:sp>
        <p:nvSpPr>
          <p:cNvPr id="19" name="TextBox 18">
            <a:extLst>
              <a:ext uri="{FF2B5EF4-FFF2-40B4-BE49-F238E27FC236}">
                <a16:creationId xmlns:a16="http://schemas.microsoft.com/office/drawing/2014/main" id="{5FF5535A-32AF-764E-97F1-03D209C8E0A0}"/>
              </a:ext>
            </a:extLst>
          </p:cNvPr>
          <p:cNvSpPr txBox="1"/>
          <p:nvPr/>
        </p:nvSpPr>
        <p:spPr>
          <a:xfrm>
            <a:off x="1747227" y="2537488"/>
            <a:ext cx="1160895" cy="523220"/>
          </a:xfrm>
          <a:prstGeom prst="rect">
            <a:avLst/>
          </a:prstGeom>
          <a:noFill/>
        </p:spPr>
        <p:txBody>
          <a:bodyPr wrap="none" rtlCol="0">
            <a:spAutoFit/>
          </a:bodyPr>
          <a:lstStyle/>
          <a:p>
            <a:r>
              <a:rPr lang="en-QA" sz="2800" b="1" dirty="0"/>
              <a:t>Input</a:t>
            </a:r>
            <a:r>
              <a:rPr lang="en-QA" sz="2800" dirty="0"/>
              <a:t>: </a:t>
            </a:r>
          </a:p>
        </p:txBody>
      </p:sp>
      <p:sp>
        <p:nvSpPr>
          <p:cNvPr id="22" name="TextBox 21">
            <a:extLst>
              <a:ext uri="{FF2B5EF4-FFF2-40B4-BE49-F238E27FC236}">
                <a16:creationId xmlns:a16="http://schemas.microsoft.com/office/drawing/2014/main" id="{98A4509E-7E19-A04B-998B-36CA48B05C34}"/>
              </a:ext>
            </a:extLst>
          </p:cNvPr>
          <p:cNvSpPr txBox="1"/>
          <p:nvPr/>
        </p:nvSpPr>
        <p:spPr>
          <a:xfrm>
            <a:off x="6917869" y="2537488"/>
            <a:ext cx="1431802" cy="523220"/>
          </a:xfrm>
          <a:prstGeom prst="rect">
            <a:avLst/>
          </a:prstGeom>
          <a:noFill/>
        </p:spPr>
        <p:txBody>
          <a:bodyPr wrap="none" rtlCol="0">
            <a:spAutoFit/>
          </a:bodyPr>
          <a:lstStyle/>
          <a:p>
            <a:r>
              <a:rPr lang="en-QA" sz="2800" b="1" dirty="0"/>
              <a:t>Output</a:t>
            </a:r>
            <a:r>
              <a:rPr lang="en-QA" sz="2800" dirty="0"/>
              <a:t>: </a:t>
            </a:r>
          </a:p>
        </p:txBody>
      </p:sp>
      <p:cxnSp>
        <p:nvCxnSpPr>
          <p:cNvPr id="24" name="Straight Connector 23">
            <a:extLst>
              <a:ext uri="{FF2B5EF4-FFF2-40B4-BE49-F238E27FC236}">
                <a16:creationId xmlns:a16="http://schemas.microsoft.com/office/drawing/2014/main" id="{946A2851-CD89-F445-B575-D2497C4356F9}"/>
              </a:ext>
            </a:extLst>
          </p:cNvPr>
          <p:cNvCxnSpPr>
            <a:cxnSpLocks/>
          </p:cNvCxnSpPr>
          <p:nvPr/>
        </p:nvCxnSpPr>
        <p:spPr>
          <a:xfrm>
            <a:off x="5916377" y="3657599"/>
            <a:ext cx="0" cy="16223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E6D8F50-3107-0342-9FD9-73FD0BB40B1C}"/>
              </a:ext>
            </a:extLst>
          </p:cNvPr>
          <p:cNvCxnSpPr>
            <a:cxnSpLocks/>
            <a:stCxn id="4" idx="6"/>
          </p:cNvCxnSpPr>
          <p:nvPr/>
        </p:nvCxnSpPr>
        <p:spPr>
          <a:xfrm>
            <a:off x="5484255" y="4475856"/>
            <a:ext cx="43212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638495B-83D6-4541-90BE-853610B0443C}"/>
              </a:ext>
            </a:extLst>
          </p:cNvPr>
          <p:cNvCxnSpPr/>
          <p:nvPr/>
        </p:nvCxnSpPr>
        <p:spPr>
          <a:xfrm>
            <a:off x="5916377" y="3657599"/>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D553FE-F354-6B4B-AE6C-0ABD49F88426}"/>
              </a:ext>
            </a:extLst>
          </p:cNvPr>
          <p:cNvCxnSpPr/>
          <p:nvPr/>
        </p:nvCxnSpPr>
        <p:spPr>
          <a:xfrm>
            <a:off x="5916377" y="5279988"/>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1B253B1-5BE7-8546-BA9F-A6AF461FA947}"/>
              </a:ext>
            </a:extLst>
          </p:cNvPr>
          <p:cNvSpPr txBox="1"/>
          <p:nvPr/>
        </p:nvSpPr>
        <p:spPr>
          <a:xfrm>
            <a:off x="6917869" y="3395989"/>
            <a:ext cx="997389" cy="523220"/>
          </a:xfrm>
          <a:prstGeom prst="rect">
            <a:avLst/>
          </a:prstGeom>
          <a:noFill/>
        </p:spPr>
        <p:txBody>
          <a:bodyPr wrap="none" rtlCol="0">
            <a:spAutoFit/>
          </a:bodyPr>
          <a:lstStyle/>
          <a:p>
            <a:r>
              <a:rPr lang="en-QA" sz="2800" dirty="0"/>
              <a:t>Spam</a:t>
            </a:r>
          </a:p>
        </p:txBody>
      </p:sp>
      <p:sp>
        <p:nvSpPr>
          <p:cNvPr id="37" name="TextBox 36">
            <a:extLst>
              <a:ext uri="{FF2B5EF4-FFF2-40B4-BE49-F238E27FC236}">
                <a16:creationId xmlns:a16="http://schemas.microsoft.com/office/drawing/2014/main" id="{D99575CF-82EB-5147-AE97-0E336EEF003C}"/>
              </a:ext>
            </a:extLst>
          </p:cNvPr>
          <p:cNvSpPr txBox="1"/>
          <p:nvPr/>
        </p:nvSpPr>
        <p:spPr>
          <a:xfrm>
            <a:off x="6917869" y="4966353"/>
            <a:ext cx="1620957" cy="523220"/>
          </a:xfrm>
          <a:prstGeom prst="rect">
            <a:avLst/>
          </a:prstGeom>
          <a:noFill/>
        </p:spPr>
        <p:txBody>
          <a:bodyPr wrap="none" rtlCol="0">
            <a:spAutoFit/>
          </a:bodyPr>
          <a:lstStyle/>
          <a:p>
            <a:r>
              <a:rPr lang="en-QA" sz="2800" dirty="0"/>
              <a:t>Not Spam</a:t>
            </a:r>
          </a:p>
        </p:txBody>
      </p:sp>
      <p:sp>
        <p:nvSpPr>
          <p:cNvPr id="38" name="TextBox 37">
            <a:extLst>
              <a:ext uri="{FF2B5EF4-FFF2-40B4-BE49-F238E27FC236}">
                <a16:creationId xmlns:a16="http://schemas.microsoft.com/office/drawing/2014/main" id="{02277757-6D0E-7048-BEA6-2A8084B75D3D}"/>
              </a:ext>
            </a:extLst>
          </p:cNvPr>
          <p:cNvSpPr txBox="1"/>
          <p:nvPr/>
        </p:nvSpPr>
        <p:spPr>
          <a:xfrm>
            <a:off x="3530812" y="2537488"/>
            <a:ext cx="1926553" cy="523220"/>
          </a:xfrm>
          <a:prstGeom prst="rect">
            <a:avLst/>
          </a:prstGeom>
          <a:noFill/>
        </p:spPr>
        <p:txBody>
          <a:bodyPr wrap="none" rtlCol="0">
            <a:spAutoFit/>
          </a:bodyPr>
          <a:lstStyle/>
          <a:p>
            <a:r>
              <a:rPr lang="en-QA" sz="2800" b="1" dirty="0">
                <a:solidFill>
                  <a:srgbClr val="00B0F0"/>
                </a:solidFill>
              </a:rPr>
              <a:t>Perceptron</a:t>
            </a:r>
            <a:r>
              <a:rPr lang="en-QA" sz="2800" dirty="0"/>
              <a:t>:</a:t>
            </a:r>
          </a:p>
        </p:txBody>
      </p:sp>
      <p:cxnSp>
        <p:nvCxnSpPr>
          <p:cNvPr id="40" name="Straight Arrow Connector 39">
            <a:extLst>
              <a:ext uri="{FF2B5EF4-FFF2-40B4-BE49-F238E27FC236}">
                <a16:creationId xmlns:a16="http://schemas.microsoft.com/office/drawing/2014/main" id="{7438600C-6B39-8749-A1BE-C26AF33EC6B4}"/>
              </a:ext>
            </a:extLst>
          </p:cNvPr>
          <p:cNvCxnSpPr>
            <a:cxnSpLocks/>
            <a:endCxn id="4" idx="2"/>
          </p:cNvCxnSpPr>
          <p:nvPr/>
        </p:nvCxnSpPr>
        <p:spPr>
          <a:xfrm>
            <a:off x="2812648" y="4475856"/>
            <a:ext cx="6696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0E726D85-5B94-C142-ABAF-DA042B7B0E3F}"/>
              </a:ext>
            </a:extLst>
          </p:cNvPr>
          <p:cNvSpPr txBox="1"/>
          <p:nvPr/>
        </p:nvSpPr>
        <p:spPr>
          <a:xfrm>
            <a:off x="8541003" y="3864570"/>
            <a:ext cx="3646319" cy="830997"/>
          </a:xfrm>
          <a:prstGeom prst="rect">
            <a:avLst/>
          </a:prstGeom>
          <a:noFill/>
        </p:spPr>
        <p:txBody>
          <a:bodyPr wrap="none" rtlCol="0">
            <a:spAutoFit/>
          </a:bodyPr>
          <a:lstStyle/>
          <a:p>
            <a:r>
              <a:rPr lang="en-US" sz="2400" dirty="0">
                <a:solidFill>
                  <a:srgbClr val="FF0000"/>
                </a:solidFill>
              </a:rPr>
              <a:t>One of </a:t>
            </a:r>
            <a:r>
              <a:rPr lang="en-US" sz="2400" i="1" u="sng" dirty="0">
                <a:solidFill>
                  <a:srgbClr val="FF0000"/>
                </a:solidFill>
              </a:rPr>
              <a:t>t</a:t>
            </a:r>
            <a:r>
              <a:rPr lang="en-QA" sz="2400" i="1" u="sng" dirty="0">
                <a:solidFill>
                  <a:srgbClr val="FF0000"/>
                </a:solidFill>
              </a:rPr>
              <a:t>wo</a:t>
            </a:r>
            <a:r>
              <a:rPr lang="en-QA" sz="2400" i="1" dirty="0">
                <a:solidFill>
                  <a:srgbClr val="FF0000"/>
                </a:solidFill>
              </a:rPr>
              <a:t> </a:t>
            </a:r>
            <a:r>
              <a:rPr lang="en-QA" sz="2400" dirty="0">
                <a:solidFill>
                  <a:srgbClr val="FF0000"/>
                </a:solidFill>
              </a:rPr>
              <a:t>(hence, </a:t>
            </a:r>
            <a:r>
              <a:rPr lang="en-QA" sz="2400" b="1" i="1" dirty="0">
                <a:solidFill>
                  <a:srgbClr val="FF0000"/>
                </a:solidFill>
              </a:rPr>
              <a:t>binary</a:t>
            </a:r>
            <a:r>
              <a:rPr lang="en-QA" sz="2400" dirty="0">
                <a:solidFill>
                  <a:srgbClr val="FF0000"/>
                </a:solidFill>
              </a:rPr>
              <a:t>) </a:t>
            </a:r>
            <a:br>
              <a:rPr lang="en-QA" sz="2400" dirty="0">
                <a:solidFill>
                  <a:srgbClr val="FF0000"/>
                </a:solidFill>
              </a:rPr>
            </a:br>
            <a:r>
              <a:rPr lang="en-QA" sz="2400" i="1" u="sng" dirty="0">
                <a:solidFill>
                  <a:srgbClr val="FF0000"/>
                </a:solidFill>
              </a:rPr>
              <a:t>classes</a:t>
            </a:r>
            <a:r>
              <a:rPr lang="en-QA" sz="2400" dirty="0">
                <a:solidFill>
                  <a:srgbClr val="FF0000"/>
                </a:solidFill>
              </a:rPr>
              <a:t> (thus, </a:t>
            </a:r>
            <a:r>
              <a:rPr lang="en-QA" sz="2400" b="1" i="1" dirty="0">
                <a:solidFill>
                  <a:srgbClr val="FF0000"/>
                </a:solidFill>
              </a:rPr>
              <a:t>classification</a:t>
            </a:r>
            <a:r>
              <a:rPr lang="en-QA" sz="2400" dirty="0">
                <a:solidFill>
                  <a:srgbClr val="FF0000"/>
                </a:solidFill>
              </a:rPr>
              <a:t>)</a:t>
            </a:r>
          </a:p>
        </p:txBody>
      </p:sp>
      <p:sp>
        <p:nvSpPr>
          <p:cNvPr id="42" name="Right Bracket 41">
            <a:extLst>
              <a:ext uri="{FF2B5EF4-FFF2-40B4-BE49-F238E27FC236}">
                <a16:creationId xmlns:a16="http://schemas.microsoft.com/office/drawing/2014/main" id="{AD8B576D-5CA4-CC41-8786-5999F80E112F}"/>
              </a:ext>
            </a:extLst>
          </p:cNvPr>
          <p:cNvSpPr/>
          <p:nvPr/>
        </p:nvSpPr>
        <p:spPr>
          <a:xfrm>
            <a:off x="8414944" y="3499242"/>
            <a:ext cx="123882" cy="1990331"/>
          </a:xfrm>
          <a:prstGeom prst="righ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44" name="Rounded Rectangle 43">
            <a:extLst>
              <a:ext uri="{FF2B5EF4-FFF2-40B4-BE49-F238E27FC236}">
                <a16:creationId xmlns:a16="http://schemas.microsoft.com/office/drawing/2014/main" id="{4C53A3FA-1302-4449-8301-88D0108CC7FF}"/>
              </a:ext>
            </a:extLst>
          </p:cNvPr>
          <p:cNvSpPr/>
          <p:nvPr/>
        </p:nvSpPr>
        <p:spPr>
          <a:xfrm>
            <a:off x="1037968" y="5733535"/>
            <a:ext cx="10315832" cy="753973"/>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b="1" dirty="0">
                <a:solidFill>
                  <a:schemeClr val="tx1"/>
                </a:solidFill>
              </a:rPr>
              <a:t>What does “linear” mean then?</a:t>
            </a:r>
          </a:p>
        </p:txBody>
      </p:sp>
    </p:spTree>
    <p:extLst>
      <p:ext uri="{BB962C8B-B14F-4D97-AF65-F5344CB8AC3E}">
        <p14:creationId xmlns:p14="http://schemas.microsoft.com/office/powerpoint/2010/main" val="324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5" grpId="0"/>
      <p:bldP spid="37" grpId="0"/>
      <p:bldP spid="41" grpId="0"/>
      <p:bldP spid="42"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512967" cy="830997"/>
          </a:xfrm>
          <a:prstGeom prst="rect">
            <a:avLst/>
          </a:prstGeom>
          <a:noFill/>
        </p:spPr>
        <p:txBody>
          <a:bodyPr wrap="none" rtlCol="0">
            <a:spAutoFit/>
          </a:bodyPr>
          <a:lstStyle/>
          <a:p>
            <a:r>
              <a:rPr lang="en-US" sz="2400" b="1" dirty="0"/>
              <a:t>A</a:t>
            </a:r>
            <a:r>
              <a:rPr lang="en-QA" sz="2400" b="1" dirty="0"/>
              <a:t> perceptron divides </a:t>
            </a:r>
            <a:r>
              <a:rPr lang="en-US" sz="2400" b="1" dirty="0"/>
              <a:t>a space by a </a:t>
            </a:r>
            <a:br>
              <a:rPr lang="en-US" sz="2400" b="1" dirty="0"/>
            </a:br>
            <a:r>
              <a:rPr lang="en-US" sz="2400" b="1" dirty="0"/>
              <a:t>hyperplane into two half-spaces</a:t>
            </a:r>
            <a:endParaRPr lang="en-QA" sz="2400" b="1" dirty="0"/>
          </a:p>
        </p:txBody>
      </p:sp>
    </p:spTree>
    <p:extLst>
      <p:ext uri="{BB962C8B-B14F-4D97-AF65-F5344CB8AC3E}">
        <p14:creationId xmlns:p14="http://schemas.microsoft.com/office/powerpoint/2010/main" val="3924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21" grpId="0" animBg="1"/>
      <p:bldP spid="23" grpId="0" animBg="1"/>
      <p:bldP spid="25" grpId="0" animBg="1"/>
      <p:bldP spid="27" grpId="0" animBg="1"/>
      <p:bldP spid="30" grpId="0" animBg="1"/>
      <p:bldP spid="32" grpId="0" animBg="1"/>
      <p:bldP spid="33" grpId="0" animBg="1"/>
      <p:bldP spid="34" grpId="0" animBg="1"/>
      <p:bldP spid="36" grpId="0" animBg="1"/>
      <p:bldP spid="39" grpId="0" animBg="1"/>
      <p:bldP spid="43" grpId="0" animBg="1"/>
      <p:bldP spid="45" grpId="0" animBg="1"/>
      <p:bldP spid="46"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727769" cy="1938992"/>
          </a:xfrm>
          <a:prstGeom prst="rect">
            <a:avLst/>
          </a:prstGeom>
          <a:noFill/>
        </p:spPr>
        <p:txBody>
          <a:bodyPr wrap="none" rtlCol="0">
            <a:spAutoFit/>
          </a:bodyPr>
          <a:lstStyle/>
          <a:p>
            <a:r>
              <a:rPr lang="en-GB" sz="2400" b="1" dirty="0"/>
              <a:t>This entails that the space has to </a:t>
            </a:r>
          </a:p>
          <a:p>
            <a:r>
              <a:rPr lang="en-GB" sz="2400" b="1" dirty="0"/>
              <a:t>be </a:t>
            </a:r>
            <a:r>
              <a:rPr lang="en-GB" sz="2400" b="1" i="1" dirty="0">
                <a:solidFill>
                  <a:srgbClr val="00B0F0"/>
                </a:solidFill>
              </a:rPr>
              <a:t>linearly separable</a:t>
            </a:r>
            <a:r>
              <a:rPr lang="en-GB" sz="2400" b="1" dirty="0"/>
              <a:t> (or otherwise,</a:t>
            </a:r>
          </a:p>
          <a:p>
            <a:r>
              <a:rPr lang="en-GB" sz="2400" b="1" dirty="0"/>
              <a:t>the perceptron will not </a:t>
            </a:r>
            <a:r>
              <a:rPr lang="en-GB" sz="2400" b="1" i="1" dirty="0"/>
              <a:t>converge</a:t>
            </a:r>
            <a:r>
              <a:rPr lang="en-GB" sz="2400" b="1" dirty="0"/>
              <a:t>—</a:t>
            </a:r>
          </a:p>
          <a:p>
            <a:r>
              <a:rPr lang="en-GB" sz="2400" b="1" dirty="0"/>
              <a:t>i.e., will not be able to correctly </a:t>
            </a:r>
          </a:p>
          <a:p>
            <a:r>
              <a:rPr lang="en-GB" sz="2400" b="1" dirty="0"/>
              <a:t>classify all examples)</a:t>
            </a:r>
          </a:p>
        </p:txBody>
      </p:sp>
    </p:spTree>
    <p:extLst>
      <p:ext uri="{BB962C8B-B14F-4D97-AF65-F5344CB8AC3E}">
        <p14:creationId xmlns:p14="http://schemas.microsoft.com/office/powerpoint/2010/main" val="3821114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5447702" y="4066282"/>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4810225" y="3375765"/>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930241" y="3095612"/>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2816969" y="5579319"/>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2040551" y="4092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76328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251164" cy="1200329"/>
          </a:xfrm>
          <a:prstGeom prst="rect">
            <a:avLst/>
          </a:prstGeom>
          <a:noFill/>
        </p:spPr>
        <p:txBody>
          <a:bodyPr wrap="none" rtlCol="0">
            <a:spAutoFit/>
          </a:bodyPr>
          <a:lstStyle/>
          <a:p>
            <a:r>
              <a:rPr lang="en-GB" sz="2400" b="1" dirty="0"/>
              <a:t>NOT a linearly separable space, </a:t>
            </a:r>
          </a:p>
          <a:p>
            <a:r>
              <a:rPr lang="en-GB" sz="2400" b="1" dirty="0"/>
              <a:t>hence, perceptron will not </a:t>
            </a:r>
            <a:br>
              <a:rPr lang="en-GB" sz="2400" b="1" dirty="0"/>
            </a:br>
            <a:r>
              <a:rPr lang="en-GB" sz="2400" b="1" dirty="0"/>
              <a:t>be effective!</a:t>
            </a:r>
          </a:p>
        </p:txBody>
      </p:sp>
    </p:spTree>
    <p:extLst>
      <p:ext uri="{BB962C8B-B14F-4D97-AF65-F5344CB8AC3E}">
        <p14:creationId xmlns:p14="http://schemas.microsoft.com/office/powerpoint/2010/main" val="1474555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062331" cy="830997"/>
          </a:xfrm>
          <a:prstGeom prst="rect">
            <a:avLst/>
          </a:prstGeom>
          <a:noFill/>
        </p:spPr>
        <p:txBody>
          <a:bodyPr wrap="none" rtlCol="0">
            <a:spAutoFit/>
          </a:bodyPr>
          <a:lstStyle/>
          <a:p>
            <a:r>
              <a:rPr lang="en-GB" sz="2400" b="1" dirty="0"/>
              <a:t>A </a:t>
            </a:r>
            <a:r>
              <a:rPr lang="en-GB" sz="2400" b="1" i="1" dirty="0">
                <a:solidFill>
                  <a:srgbClr val="00B0F0"/>
                </a:solidFill>
              </a:rPr>
              <a:t>linearly separable</a:t>
            </a:r>
            <a:r>
              <a:rPr lang="en-GB" sz="2400" b="1" dirty="0"/>
              <a:t> space and</a:t>
            </a:r>
          </a:p>
          <a:p>
            <a:r>
              <a:rPr lang="en-GB" sz="2400" b="1" dirty="0"/>
              <a:t>a workable perceptron </a:t>
            </a:r>
          </a:p>
        </p:txBody>
      </p:sp>
    </p:spTree>
    <p:extLst>
      <p:ext uri="{BB962C8B-B14F-4D97-AF65-F5344CB8AC3E}">
        <p14:creationId xmlns:p14="http://schemas.microsoft.com/office/powerpoint/2010/main" val="1431036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12855</TotalTime>
  <Words>8503</Words>
  <Application>Microsoft Macintosh PowerPoint</Application>
  <PresentationFormat>Widescreen</PresentationFormat>
  <Paragraphs>1846</Paragraphs>
  <Slides>34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Cambria Math</vt:lpstr>
      <vt:lpstr>Wingdings</vt:lpstr>
      <vt:lpstr>Office Theme</vt:lpstr>
      <vt:lpstr>AI for Medicine </vt:lpstr>
      <vt:lpstr>Today…</vt:lpstr>
      <vt:lpstr>Limitation of Consensus Sequences:  Similarity Does Not Necessarily Entail Functionality </vt:lpstr>
      <vt:lpstr>Perceptrons</vt:lpstr>
      <vt:lpstr>Perceptrons</vt:lpstr>
      <vt:lpstr>Perceptrons</vt:lpstr>
      <vt:lpstr>Perceptrons</vt:lpstr>
      <vt:lpstr>Perceptrons</vt:lpstr>
      <vt:lpstr>Perceptrons</vt:lpstr>
      <vt:lpstr>Perceptrons</vt:lpstr>
      <vt:lpstr>Perceptrons</vt:lpstr>
      <vt:lpstr>From Abstraction to Representation</vt:lpstr>
      <vt:lpstr>What Comes After Representation?</vt:lpstr>
      <vt:lpstr>From Representation to Training</vt:lpstr>
      <vt:lpstr>From Representation to Training</vt:lpstr>
      <vt:lpstr>From Representation to Training</vt:lpstr>
      <vt:lpstr>From Representation to Training</vt:lpstr>
      <vt:lpstr>From Representation to Training</vt:lpstr>
      <vt:lpstr>Training</vt:lpstr>
      <vt:lpstr>Training</vt:lpstr>
      <vt:lpstr>Training</vt:lpstr>
      <vt:lpstr>Training</vt:lpstr>
      <vt:lpstr>Training: A Concrete Example</vt:lpstr>
      <vt:lpstr>Training: A Concrete Example</vt:lpstr>
      <vt:lpstr>What Comes After Training?</vt:lpstr>
      <vt:lpstr>Inference</vt:lpstr>
      <vt:lpstr>Inference</vt:lpstr>
      <vt:lpstr>Back to Where We Started…</vt:lpstr>
      <vt:lpstr>From Abstraction to Representation</vt:lpstr>
      <vt:lpstr>From Representation to Training</vt:lpstr>
      <vt:lpstr>Recall: Scores Over Position Weight Matrices</vt:lpstr>
      <vt:lpstr>From Training to Inference</vt:lpstr>
      <vt:lpstr>Next Wednesday’s Lecture…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252</cp:revision>
  <dcterms:created xsi:type="dcterms:W3CDTF">2021-01-17T12:09:16Z</dcterms:created>
  <dcterms:modified xsi:type="dcterms:W3CDTF">2021-02-03T10:02:31Z</dcterms:modified>
</cp:coreProperties>
</file>